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notesMasterIdLst>
    <p:notesMasterId r:id="rId58"/>
  </p:notesMasterIdLst>
  <p:sldIdLst>
    <p:sldId id="256" r:id="rId2"/>
    <p:sldId id="273" r:id="rId3"/>
    <p:sldId id="257" r:id="rId4"/>
    <p:sldId id="282" r:id="rId5"/>
    <p:sldId id="267" r:id="rId6"/>
    <p:sldId id="311" r:id="rId7"/>
    <p:sldId id="259" r:id="rId8"/>
    <p:sldId id="291" r:id="rId9"/>
    <p:sldId id="290" r:id="rId10"/>
    <p:sldId id="289" r:id="rId11"/>
    <p:sldId id="270" r:id="rId12"/>
    <p:sldId id="288" r:id="rId13"/>
    <p:sldId id="287" r:id="rId14"/>
    <p:sldId id="271" r:id="rId15"/>
    <p:sldId id="272" r:id="rId16"/>
    <p:sldId id="295" r:id="rId17"/>
    <p:sldId id="285" r:id="rId18"/>
    <p:sldId id="260" r:id="rId19"/>
    <p:sldId id="275" r:id="rId20"/>
    <p:sldId id="276" r:id="rId21"/>
    <p:sldId id="277" r:id="rId22"/>
    <p:sldId id="278" r:id="rId23"/>
    <p:sldId id="279" r:id="rId24"/>
    <p:sldId id="261" r:id="rId25"/>
    <p:sldId id="294" r:id="rId26"/>
    <p:sldId id="293" r:id="rId27"/>
    <p:sldId id="292" r:id="rId28"/>
    <p:sldId id="280" r:id="rId29"/>
    <p:sldId id="281" r:id="rId30"/>
    <p:sldId id="296" r:id="rId31"/>
    <p:sldId id="286" r:id="rId32"/>
    <p:sldId id="258" r:id="rId33"/>
    <p:sldId id="262" r:id="rId34"/>
    <p:sldId id="269" r:id="rId35"/>
    <p:sldId id="274" r:id="rId36"/>
    <p:sldId id="284" r:id="rId37"/>
    <p:sldId id="263" r:id="rId38"/>
    <p:sldId id="298" r:id="rId39"/>
    <p:sldId id="264" r:id="rId40"/>
    <p:sldId id="283" r:id="rId41"/>
    <p:sldId id="265" r:id="rId42"/>
    <p:sldId id="299" r:id="rId43"/>
    <p:sldId id="300" r:id="rId44"/>
    <p:sldId id="301" r:id="rId45"/>
    <p:sldId id="302" r:id="rId46"/>
    <p:sldId id="266" r:id="rId47"/>
    <p:sldId id="307" r:id="rId48"/>
    <p:sldId id="308" r:id="rId49"/>
    <p:sldId id="309" r:id="rId50"/>
    <p:sldId id="310" r:id="rId51"/>
    <p:sldId id="303" r:id="rId52"/>
    <p:sldId id="312" r:id="rId53"/>
    <p:sldId id="304" r:id="rId54"/>
    <p:sldId id="305" r:id="rId55"/>
    <p:sldId id="268" r:id="rId56"/>
    <p:sldId id="297"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94291" autoAdjust="0"/>
  </p:normalViewPr>
  <p:slideViewPr>
    <p:cSldViewPr snapToGrid="0">
      <p:cViewPr>
        <p:scale>
          <a:sx n="60" d="100"/>
          <a:sy n="60" d="100"/>
        </p:scale>
        <p:origin x="-228" y="282"/>
      </p:cViewPr>
      <p:guideLst/>
    </p:cSldViewPr>
  </p:slideViewPr>
  <p:outlineViewPr>
    <p:cViewPr>
      <p:scale>
        <a:sx n="33" d="100"/>
        <a:sy n="33" d="100"/>
      </p:scale>
      <p:origin x="0" y="-28572"/>
    </p:cViewPr>
  </p:outlineViewPr>
  <p:notesTextViewPr>
    <p:cViewPr>
      <p:scale>
        <a:sx n="150" d="100"/>
        <a:sy n="150" d="100"/>
      </p:scale>
      <p:origin x="0" y="0"/>
    </p:cViewPr>
  </p:notesTextViewPr>
  <p:sorterViewPr>
    <p:cViewPr>
      <p:scale>
        <a:sx n="100" d="100"/>
        <a:sy n="100" d="100"/>
      </p:scale>
      <p:origin x="0" y="-14706"/>
    </p:cViewPr>
  </p:sorterViewPr>
  <p:notesViewPr>
    <p:cSldViewPr snapToGrid="0">
      <p:cViewPr varScale="1">
        <p:scale>
          <a:sx n="87" d="100"/>
          <a:sy n="87" d="100"/>
        </p:scale>
        <p:origin x="384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FE222A-6A54-4306-AA68-E5A6443F7B34}" type="doc">
      <dgm:prSet loTypeId="urn:microsoft.com/office/officeart/2005/8/layout/chevron2" loCatId="process" qsTypeId="urn:microsoft.com/office/officeart/2005/8/quickstyle/simple3" qsCatId="simple" csTypeId="urn:microsoft.com/office/officeart/2005/8/colors/accent1_2" csCatId="accent1" phldr="1"/>
      <dgm:spPr/>
      <dgm:t>
        <a:bodyPr/>
        <a:lstStyle/>
        <a:p>
          <a:endParaRPr lang="en-US"/>
        </a:p>
      </dgm:t>
    </dgm:pt>
    <dgm:pt modelId="{A653B610-FE93-465D-BE15-DC759D942894}">
      <dgm:prSet phldrT="[Text]"/>
      <dgm:spPr/>
      <dgm:t>
        <a:bodyPr/>
        <a:lstStyle/>
        <a:p>
          <a:r>
            <a:rPr lang="en-US" dirty="0"/>
            <a:t>1</a:t>
          </a:r>
        </a:p>
      </dgm:t>
    </dgm:pt>
    <dgm:pt modelId="{AB702A21-DB54-4B9D-8313-A382A061FC0B}" type="parTrans" cxnId="{87E1C310-6EAE-4F8D-99A1-C8BF30C0661D}">
      <dgm:prSet/>
      <dgm:spPr/>
      <dgm:t>
        <a:bodyPr/>
        <a:lstStyle/>
        <a:p>
          <a:endParaRPr lang="en-US"/>
        </a:p>
      </dgm:t>
    </dgm:pt>
    <dgm:pt modelId="{82179842-36CD-4FE1-AF5F-93BC5E4B04CB}" type="sibTrans" cxnId="{87E1C310-6EAE-4F8D-99A1-C8BF30C0661D}">
      <dgm:prSet/>
      <dgm:spPr/>
      <dgm:t>
        <a:bodyPr/>
        <a:lstStyle/>
        <a:p>
          <a:endParaRPr lang="en-US"/>
        </a:p>
      </dgm:t>
    </dgm:pt>
    <dgm:pt modelId="{D1C8F72B-305B-4678-A1EE-EC19BE8B7579}">
      <dgm:prSet phldrT="[Text]"/>
      <dgm:spPr/>
      <dgm:t>
        <a:bodyPr/>
        <a:lstStyle/>
        <a:p>
          <a:pPr>
            <a:buFontTx/>
            <a:buNone/>
          </a:pPr>
          <a:r>
            <a:rPr lang="en-US" dirty="0"/>
            <a:t>Brief </a:t>
          </a:r>
          <a:r>
            <a:rPr lang="en-US" dirty="0" err="1"/>
            <a:t>hx</a:t>
          </a:r>
          <a:endParaRPr lang="en-US" dirty="0"/>
        </a:p>
      </dgm:t>
    </dgm:pt>
    <dgm:pt modelId="{49C6B0BB-2790-4473-824C-DEFD874296E2}" type="parTrans" cxnId="{7E40F473-6C3C-4AB1-ACEB-798851BA09C0}">
      <dgm:prSet/>
      <dgm:spPr/>
      <dgm:t>
        <a:bodyPr/>
        <a:lstStyle/>
        <a:p>
          <a:endParaRPr lang="en-US"/>
        </a:p>
      </dgm:t>
    </dgm:pt>
    <dgm:pt modelId="{F453ACE4-CEDE-480F-9E39-FF0254A9E338}" type="sibTrans" cxnId="{7E40F473-6C3C-4AB1-ACEB-798851BA09C0}">
      <dgm:prSet/>
      <dgm:spPr/>
      <dgm:t>
        <a:bodyPr/>
        <a:lstStyle/>
        <a:p>
          <a:endParaRPr lang="en-US"/>
        </a:p>
      </dgm:t>
    </dgm:pt>
    <dgm:pt modelId="{9C3AB8DD-243A-49D7-AA23-718042CD22A5}">
      <dgm:prSet phldrT="[Text]"/>
      <dgm:spPr/>
      <dgm:t>
        <a:bodyPr/>
        <a:lstStyle/>
        <a:p>
          <a:r>
            <a:rPr lang="en-US" dirty="0"/>
            <a:t>2</a:t>
          </a:r>
        </a:p>
      </dgm:t>
    </dgm:pt>
    <dgm:pt modelId="{023398A6-E1AF-4456-B42F-8233DB5C4E6A}" type="parTrans" cxnId="{801F7651-07B2-4F50-B15F-CB6C5D7F92BB}">
      <dgm:prSet/>
      <dgm:spPr/>
      <dgm:t>
        <a:bodyPr/>
        <a:lstStyle/>
        <a:p>
          <a:endParaRPr lang="en-US"/>
        </a:p>
      </dgm:t>
    </dgm:pt>
    <dgm:pt modelId="{F8CB74BB-DCD9-4F7D-8E2A-40FD3030E320}" type="sibTrans" cxnId="{801F7651-07B2-4F50-B15F-CB6C5D7F92BB}">
      <dgm:prSet/>
      <dgm:spPr/>
      <dgm:t>
        <a:bodyPr/>
        <a:lstStyle/>
        <a:p>
          <a:endParaRPr lang="en-US"/>
        </a:p>
      </dgm:t>
    </dgm:pt>
    <dgm:pt modelId="{DA08BB96-4790-4016-B4AD-EBA28B4B4061}">
      <dgm:prSet phldrT="[Text]"/>
      <dgm:spPr/>
      <dgm:t>
        <a:bodyPr/>
        <a:lstStyle/>
        <a:p>
          <a:pPr>
            <a:buNone/>
          </a:pPr>
          <a:r>
            <a:rPr lang="en-US" dirty="0"/>
            <a:t>Treatment: Planning </a:t>
          </a:r>
        </a:p>
      </dgm:t>
    </dgm:pt>
    <dgm:pt modelId="{9C558B24-4B29-4FB3-BB07-8C70B5D1E408}" type="parTrans" cxnId="{16215DBD-8149-416C-90A4-A6498DDC5176}">
      <dgm:prSet/>
      <dgm:spPr/>
      <dgm:t>
        <a:bodyPr/>
        <a:lstStyle/>
        <a:p>
          <a:endParaRPr lang="en-US"/>
        </a:p>
      </dgm:t>
    </dgm:pt>
    <dgm:pt modelId="{76ED9D15-92E3-48EA-8D5B-5C20C81E0576}" type="sibTrans" cxnId="{16215DBD-8149-416C-90A4-A6498DDC5176}">
      <dgm:prSet/>
      <dgm:spPr/>
      <dgm:t>
        <a:bodyPr/>
        <a:lstStyle/>
        <a:p>
          <a:endParaRPr lang="en-US"/>
        </a:p>
      </dgm:t>
    </dgm:pt>
    <dgm:pt modelId="{55786752-23C2-4D88-AB53-2D6046424364}">
      <dgm:prSet phldrT="[Text]"/>
      <dgm:spPr/>
      <dgm:t>
        <a:bodyPr/>
        <a:lstStyle/>
        <a:p>
          <a:r>
            <a:rPr lang="en-US" dirty="0"/>
            <a:t>3</a:t>
          </a:r>
        </a:p>
      </dgm:t>
    </dgm:pt>
    <dgm:pt modelId="{A47A35F1-CBB3-4852-9F29-EF21598D6D40}" type="parTrans" cxnId="{5371D59D-B442-4D56-9E9A-EA3AE9336991}">
      <dgm:prSet/>
      <dgm:spPr/>
      <dgm:t>
        <a:bodyPr/>
        <a:lstStyle/>
        <a:p>
          <a:endParaRPr lang="en-US"/>
        </a:p>
      </dgm:t>
    </dgm:pt>
    <dgm:pt modelId="{7E7F0E9C-4E42-4DCF-A7D4-A8F9C734D011}" type="sibTrans" cxnId="{5371D59D-B442-4D56-9E9A-EA3AE9336991}">
      <dgm:prSet/>
      <dgm:spPr/>
      <dgm:t>
        <a:bodyPr/>
        <a:lstStyle/>
        <a:p>
          <a:endParaRPr lang="en-US"/>
        </a:p>
      </dgm:t>
    </dgm:pt>
    <dgm:pt modelId="{5FC573AA-F0EF-46B1-9F43-83E6E4D3CF12}">
      <dgm:prSet phldrT="[Text]"/>
      <dgm:spPr/>
      <dgm:t>
        <a:bodyPr/>
        <a:lstStyle/>
        <a:p>
          <a:pPr>
            <a:buNone/>
          </a:pPr>
          <a:r>
            <a:rPr lang="en-US" dirty="0"/>
            <a:t>Evaluation</a:t>
          </a:r>
        </a:p>
      </dgm:t>
    </dgm:pt>
    <dgm:pt modelId="{4E2AB44B-097C-472D-9E85-32E6A9325EAF}" type="parTrans" cxnId="{15D68DED-6CA5-471A-87EB-D1247D4C4007}">
      <dgm:prSet/>
      <dgm:spPr/>
      <dgm:t>
        <a:bodyPr/>
        <a:lstStyle/>
        <a:p>
          <a:endParaRPr lang="en-US"/>
        </a:p>
      </dgm:t>
    </dgm:pt>
    <dgm:pt modelId="{9B7CFA3A-6F51-483F-9120-5D0BFB155CDA}" type="sibTrans" cxnId="{15D68DED-6CA5-471A-87EB-D1247D4C4007}">
      <dgm:prSet/>
      <dgm:spPr/>
      <dgm:t>
        <a:bodyPr/>
        <a:lstStyle/>
        <a:p>
          <a:endParaRPr lang="en-US"/>
        </a:p>
      </dgm:t>
    </dgm:pt>
    <dgm:pt modelId="{6AD51FDA-4888-4FE9-AC71-113E523476BF}">
      <dgm:prSet/>
      <dgm:spPr/>
      <dgm:t>
        <a:bodyPr/>
        <a:lstStyle/>
        <a:p>
          <a:r>
            <a:rPr lang="en-US" dirty="0"/>
            <a:t>3</a:t>
          </a:r>
        </a:p>
      </dgm:t>
    </dgm:pt>
    <dgm:pt modelId="{CEA36F62-D511-4709-BE6A-BE99D15A36A3}" type="parTrans" cxnId="{80A04D5D-2081-431A-B8DF-C2302CC8F8A1}">
      <dgm:prSet/>
      <dgm:spPr/>
      <dgm:t>
        <a:bodyPr/>
        <a:lstStyle/>
        <a:p>
          <a:endParaRPr lang="en-US"/>
        </a:p>
      </dgm:t>
    </dgm:pt>
    <dgm:pt modelId="{3EE24A9B-91F9-4975-9293-F25AA65B1A53}" type="sibTrans" cxnId="{80A04D5D-2081-431A-B8DF-C2302CC8F8A1}">
      <dgm:prSet/>
      <dgm:spPr/>
      <dgm:t>
        <a:bodyPr/>
        <a:lstStyle/>
        <a:p>
          <a:endParaRPr lang="en-US"/>
        </a:p>
      </dgm:t>
    </dgm:pt>
    <dgm:pt modelId="{CB10CFB5-BF59-4EBD-9772-B1C12631D970}">
      <dgm:prSet/>
      <dgm:spPr/>
      <dgm:t>
        <a:bodyPr/>
        <a:lstStyle/>
        <a:p>
          <a:r>
            <a:rPr lang="en-US" dirty="0"/>
            <a:t>3</a:t>
          </a:r>
        </a:p>
      </dgm:t>
    </dgm:pt>
    <dgm:pt modelId="{B975C4A4-BF41-4E83-839A-ED55F22CB78E}" type="parTrans" cxnId="{F0C44C8E-5813-4023-8CF5-67C91D4A3E72}">
      <dgm:prSet/>
      <dgm:spPr/>
      <dgm:t>
        <a:bodyPr/>
        <a:lstStyle/>
        <a:p>
          <a:endParaRPr lang="en-US"/>
        </a:p>
      </dgm:t>
    </dgm:pt>
    <dgm:pt modelId="{40700BBB-3D05-4134-9BCC-96A4618CEA9D}" type="sibTrans" cxnId="{F0C44C8E-5813-4023-8CF5-67C91D4A3E72}">
      <dgm:prSet/>
      <dgm:spPr/>
      <dgm:t>
        <a:bodyPr/>
        <a:lstStyle/>
        <a:p>
          <a:endParaRPr lang="en-US"/>
        </a:p>
      </dgm:t>
    </dgm:pt>
    <dgm:pt modelId="{44A2E9D8-3060-48B0-AA6B-A93784A622E2}">
      <dgm:prSet/>
      <dgm:spPr/>
      <dgm:t>
        <a:bodyPr/>
        <a:lstStyle/>
        <a:p>
          <a:pPr>
            <a:buNone/>
          </a:pPr>
          <a:r>
            <a:rPr lang="en-US" dirty="0"/>
            <a:t>Symptoms</a:t>
          </a:r>
        </a:p>
      </dgm:t>
    </dgm:pt>
    <dgm:pt modelId="{FF355D89-CBFF-4DB5-A6CD-FB1114570264}" type="parTrans" cxnId="{3D5B3435-2712-4800-9462-8082992EDD9C}">
      <dgm:prSet/>
      <dgm:spPr/>
      <dgm:t>
        <a:bodyPr/>
        <a:lstStyle/>
        <a:p>
          <a:endParaRPr lang="en-US"/>
        </a:p>
      </dgm:t>
    </dgm:pt>
    <dgm:pt modelId="{5D640867-2599-40D2-94F2-732198E5C90D}" type="sibTrans" cxnId="{3D5B3435-2712-4800-9462-8082992EDD9C}">
      <dgm:prSet/>
      <dgm:spPr/>
      <dgm:t>
        <a:bodyPr/>
        <a:lstStyle/>
        <a:p>
          <a:endParaRPr lang="en-US"/>
        </a:p>
      </dgm:t>
    </dgm:pt>
    <dgm:pt modelId="{FA70D1BC-BDB1-4CBA-97DD-C2BDF51CD0B7}">
      <dgm:prSet/>
      <dgm:spPr/>
      <dgm:t>
        <a:bodyPr/>
        <a:lstStyle/>
        <a:p>
          <a:pPr>
            <a:buNone/>
          </a:pPr>
          <a:r>
            <a:rPr lang="en-US" dirty="0"/>
            <a:t>Diagnosing</a:t>
          </a:r>
        </a:p>
      </dgm:t>
    </dgm:pt>
    <dgm:pt modelId="{A0AB3862-7C28-42CA-AC00-D37D69203FE9}" type="parTrans" cxnId="{3F78A0CC-FABA-44A7-B9D8-2DD93B1C77E4}">
      <dgm:prSet/>
      <dgm:spPr/>
      <dgm:t>
        <a:bodyPr/>
        <a:lstStyle/>
        <a:p>
          <a:endParaRPr lang="en-US"/>
        </a:p>
      </dgm:t>
    </dgm:pt>
    <dgm:pt modelId="{97480FC1-A96E-4D33-A58E-BA50FF359E27}" type="sibTrans" cxnId="{3F78A0CC-FABA-44A7-B9D8-2DD93B1C77E4}">
      <dgm:prSet/>
      <dgm:spPr/>
      <dgm:t>
        <a:bodyPr/>
        <a:lstStyle/>
        <a:p>
          <a:endParaRPr lang="en-US"/>
        </a:p>
      </dgm:t>
    </dgm:pt>
    <dgm:pt modelId="{F9D20A00-EF5A-4987-8476-86CC0A75AD76}">
      <dgm:prSet/>
      <dgm:spPr/>
      <dgm:t>
        <a:bodyPr/>
        <a:lstStyle/>
        <a:p>
          <a:r>
            <a:rPr lang="en-US" dirty="0"/>
            <a:t>2</a:t>
          </a:r>
        </a:p>
      </dgm:t>
    </dgm:pt>
    <dgm:pt modelId="{0B944AF0-3838-4BE5-9F98-F14D9FDE42DA}" type="parTrans" cxnId="{A6E26AE2-D5DF-461F-8DD0-DEE9E9AA74ED}">
      <dgm:prSet/>
      <dgm:spPr/>
      <dgm:t>
        <a:bodyPr/>
        <a:lstStyle/>
        <a:p>
          <a:endParaRPr lang="en-US"/>
        </a:p>
      </dgm:t>
    </dgm:pt>
    <dgm:pt modelId="{A7011107-1441-4655-BF97-ED8800F5BCA7}" type="sibTrans" cxnId="{A6E26AE2-D5DF-461F-8DD0-DEE9E9AA74ED}">
      <dgm:prSet/>
      <dgm:spPr/>
      <dgm:t>
        <a:bodyPr/>
        <a:lstStyle/>
        <a:p>
          <a:endParaRPr lang="en-US"/>
        </a:p>
      </dgm:t>
    </dgm:pt>
    <dgm:pt modelId="{8DD399B0-9A71-4A1A-A701-86A0A57CAE6D}">
      <dgm:prSet/>
      <dgm:spPr/>
      <dgm:t>
        <a:bodyPr/>
        <a:lstStyle/>
        <a:p>
          <a:pPr>
            <a:buNone/>
          </a:pPr>
          <a:r>
            <a:rPr lang="en-US" dirty="0"/>
            <a:t>Bipolar Disorder and the Brain</a:t>
          </a:r>
        </a:p>
      </dgm:t>
    </dgm:pt>
    <dgm:pt modelId="{DBA4160A-9518-42F8-8EDB-F5C368579F8F}" type="parTrans" cxnId="{4D94FD3B-A3DE-4049-BD14-70A10B7D7A4A}">
      <dgm:prSet/>
      <dgm:spPr/>
      <dgm:t>
        <a:bodyPr/>
        <a:lstStyle/>
        <a:p>
          <a:endParaRPr lang="en-US"/>
        </a:p>
      </dgm:t>
    </dgm:pt>
    <dgm:pt modelId="{EAC642F7-5690-4BD6-971E-00126BB70BB7}" type="sibTrans" cxnId="{4D94FD3B-A3DE-4049-BD14-70A10B7D7A4A}">
      <dgm:prSet/>
      <dgm:spPr/>
      <dgm:t>
        <a:bodyPr/>
        <a:lstStyle/>
        <a:p>
          <a:endParaRPr lang="en-US"/>
        </a:p>
      </dgm:t>
    </dgm:pt>
    <dgm:pt modelId="{542C8139-9493-4D3F-9549-81BA6A472834}" type="pres">
      <dgm:prSet presAssocID="{11FE222A-6A54-4306-AA68-E5A6443F7B34}" presName="linearFlow" presStyleCnt="0">
        <dgm:presLayoutVars>
          <dgm:dir/>
          <dgm:animLvl val="lvl"/>
          <dgm:resizeHandles val="exact"/>
        </dgm:presLayoutVars>
      </dgm:prSet>
      <dgm:spPr/>
    </dgm:pt>
    <dgm:pt modelId="{A1725415-056C-45E6-BE33-550797966C19}" type="pres">
      <dgm:prSet presAssocID="{A653B610-FE93-465D-BE15-DC759D942894}" presName="composite" presStyleCnt="0"/>
      <dgm:spPr/>
    </dgm:pt>
    <dgm:pt modelId="{AE0AD593-8086-4066-AECD-9A6E242D7B60}" type="pres">
      <dgm:prSet presAssocID="{A653B610-FE93-465D-BE15-DC759D942894}" presName="parentText" presStyleLbl="alignNode1" presStyleIdx="0" presStyleCnt="6">
        <dgm:presLayoutVars>
          <dgm:chMax val="1"/>
          <dgm:bulletEnabled val="1"/>
        </dgm:presLayoutVars>
      </dgm:prSet>
      <dgm:spPr/>
    </dgm:pt>
    <dgm:pt modelId="{759182C1-5CCE-41D6-81E4-9D8802C426AF}" type="pres">
      <dgm:prSet presAssocID="{A653B610-FE93-465D-BE15-DC759D942894}" presName="descendantText" presStyleLbl="alignAcc1" presStyleIdx="0" presStyleCnt="6">
        <dgm:presLayoutVars>
          <dgm:bulletEnabled val="1"/>
        </dgm:presLayoutVars>
      </dgm:prSet>
      <dgm:spPr/>
    </dgm:pt>
    <dgm:pt modelId="{E09671E6-4AA6-4129-A5B7-16238799B609}" type="pres">
      <dgm:prSet presAssocID="{82179842-36CD-4FE1-AF5F-93BC5E4B04CB}" presName="sp" presStyleCnt="0"/>
      <dgm:spPr/>
    </dgm:pt>
    <dgm:pt modelId="{C1F73C13-7DC8-4199-BDC8-311200987BFA}" type="pres">
      <dgm:prSet presAssocID="{F9D20A00-EF5A-4987-8476-86CC0A75AD76}" presName="composite" presStyleCnt="0"/>
      <dgm:spPr/>
    </dgm:pt>
    <dgm:pt modelId="{569D4BC7-62A3-4FDE-AE2E-FBD40381E514}" type="pres">
      <dgm:prSet presAssocID="{F9D20A00-EF5A-4987-8476-86CC0A75AD76}" presName="parentText" presStyleLbl="alignNode1" presStyleIdx="1" presStyleCnt="6">
        <dgm:presLayoutVars>
          <dgm:chMax val="1"/>
          <dgm:bulletEnabled val="1"/>
        </dgm:presLayoutVars>
      </dgm:prSet>
      <dgm:spPr/>
    </dgm:pt>
    <dgm:pt modelId="{37160617-8113-4EA6-B4EB-0673BD4593A1}" type="pres">
      <dgm:prSet presAssocID="{F9D20A00-EF5A-4987-8476-86CC0A75AD76}" presName="descendantText" presStyleLbl="alignAcc1" presStyleIdx="1" presStyleCnt="6">
        <dgm:presLayoutVars>
          <dgm:bulletEnabled val="1"/>
        </dgm:presLayoutVars>
      </dgm:prSet>
      <dgm:spPr/>
    </dgm:pt>
    <dgm:pt modelId="{70D20DD9-193D-49D3-87BE-9280966B08C2}" type="pres">
      <dgm:prSet presAssocID="{A7011107-1441-4655-BF97-ED8800F5BCA7}" presName="sp" presStyleCnt="0"/>
      <dgm:spPr/>
    </dgm:pt>
    <dgm:pt modelId="{BFB4DCFF-56FF-4469-A933-12336D338593}" type="pres">
      <dgm:prSet presAssocID="{6AD51FDA-4888-4FE9-AC71-113E523476BF}" presName="composite" presStyleCnt="0"/>
      <dgm:spPr/>
    </dgm:pt>
    <dgm:pt modelId="{1FC7BB1D-7376-454A-B025-DE6991E754F6}" type="pres">
      <dgm:prSet presAssocID="{6AD51FDA-4888-4FE9-AC71-113E523476BF}" presName="parentText" presStyleLbl="alignNode1" presStyleIdx="2" presStyleCnt="6">
        <dgm:presLayoutVars>
          <dgm:chMax val="1"/>
          <dgm:bulletEnabled val="1"/>
        </dgm:presLayoutVars>
      </dgm:prSet>
      <dgm:spPr/>
    </dgm:pt>
    <dgm:pt modelId="{A5B28E2F-0788-4994-88A0-51D28EA009F7}" type="pres">
      <dgm:prSet presAssocID="{6AD51FDA-4888-4FE9-AC71-113E523476BF}" presName="descendantText" presStyleLbl="alignAcc1" presStyleIdx="2" presStyleCnt="6">
        <dgm:presLayoutVars>
          <dgm:bulletEnabled val="1"/>
        </dgm:presLayoutVars>
      </dgm:prSet>
      <dgm:spPr/>
    </dgm:pt>
    <dgm:pt modelId="{BD96DA87-20FD-4442-ACC6-39C222E665AB}" type="pres">
      <dgm:prSet presAssocID="{3EE24A9B-91F9-4975-9293-F25AA65B1A53}" presName="sp" presStyleCnt="0"/>
      <dgm:spPr/>
    </dgm:pt>
    <dgm:pt modelId="{9A14E1B4-E8D6-4B97-BF55-99ADD70D35C5}" type="pres">
      <dgm:prSet presAssocID="{CB10CFB5-BF59-4EBD-9772-B1C12631D970}" presName="composite" presStyleCnt="0"/>
      <dgm:spPr/>
    </dgm:pt>
    <dgm:pt modelId="{E669FD24-82F8-429F-B440-D60794E80307}" type="pres">
      <dgm:prSet presAssocID="{CB10CFB5-BF59-4EBD-9772-B1C12631D970}" presName="parentText" presStyleLbl="alignNode1" presStyleIdx="3" presStyleCnt="6">
        <dgm:presLayoutVars>
          <dgm:chMax val="1"/>
          <dgm:bulletEnabled val="1"/>
        </dgm:presLayoutVars>
      </dgm:prSet>
      <dgm:spPr/>
    </dgm:pt>
    <dgm:pt modelId="{B79EEFB1-612C-45D8-AB54-3940035AFEC0}" type="pres">
      <dgm:prSet presAssocID="{CB10CFB5-BF59-4EBD-9772-B1C12631D970}" presName="descendantText" presStyleLbl="alignAcc1" presStyleIdx="3" presStyleCnt="6">
        <dgm:presLayoutVars>
          <dgm:bulletEnabled val="1"/>
        </dgm:presLayoutVars>
      </dgm:prSet>
      <dgm:spPr/>
    </dgm:pt>
    <dgm:pt modelId="{16D96210-1BAF-4CEE-94FC-1D09677F24A3}" type="pres">
      <dgm:prSet presAssocID="{40700BBB-3D05-4134-9BCC-96A4618CEA9D}" presName="sp" presStyleCnt="0"/>
      <dgm:spPr/>
    </dgm:pt>
    <dgm:pt modelId="{45C63F80-2D9F-4A12-83DB-2F3BD4B5C145}" type="pres">
      <dgm:prSet presAssocID="{9C3AB8DD-243A-49D7-AA23-718042CD22A5}" presName="composite" presStyleCnt="0"/>
      <dgm:spPr/>
    </dgm:pt>
    <dgm:pt modelId="{C93570DD-8670-47FC-BA26-C9880670FA99}" type="pres">
      <dgm:prSet presAssocID="{9C3AB8DD-243A-49D7-AA23-718042CD22A5}" presName="parentText" presStyleLbl="alignNode1" presStyleIdx="4" presStyleCnt="6">
        <dgm:presLayoutVars>
          <dgm:chMax val="1"/>
          <dgm:bulletEnabled val="1"/>
        </dgm:presLayoutVars>
      </dgm:prSet>
      <dgm:spPr/>
    </dgm:pt>
    <dgm:pt modelId="{B40A3418-6C8E-478A-9397-E50C0702CC69}" type="pres">
      <dgm:prSet presAssocID="{9C3AB8DD-243A-49D7-AA23-718042CD22A5}" presName="descendantText" presStyleLbl="alignAcc1" presStyleIdx="4" presStyleCnt="6">
        <dgm:presLayoutVars>
          <dgm:bulletEnabled val="1"/>
        </dgm:presLayoutVars>
      </dgm:prSet>
      <dgm:spPr/>
    </dgm:pt>
    <dgm:pt modelId="{FB1176A4-D477-4F8C-B9D5-2E1F204B715D}" type="pres">
      <dgm:prSet presAssocID="{F8CB74BB-DCD9-4F7D-8E2A-40FD3030E320}" presName="sp" presStyleCnt="0"/>
      <dgm:spPr/>
    </dgm:pt>
    <dgm:pt modelId="{426C4D60-5EA1-49D5-824E-CF82C98F0EC8}" type="pres">
      <dgm:prSet presAssocID="{55786752-23C2-4D88-AB53-2D6046424364}" presName="composite" presStyleCnt="0"/>
      <dgm:spPr/>
    </dgm:pt>
    <dgm:pt modelId="{B7821692-5932-46C2-9883-DB74993F4EDA}" type="pres">
      <dgm:prSet presAssocID="{55786752-23C2-4D88-AB53-2D6046424364}" presName="parentText" presStyleLbl="alignNode1" presStyleIdx="5" presStyleCnt="6">
        <dgm:presLayoutVars>
          <dgm:chMax val="1"/>
          <dgm:bulletEnabled val="1"/>
        </dgm:presLayoutVars>
      </dgm:prSet>
      <dgm:spPr/>
    </dgm:pt>
    <dgm:pt modelId="{D7353A2F-8172-4021-A4BE-512B171E6DF5}" type="pres">
      <dgm:prSet presAssocID="{55786752-23C2-4D88-AB53-2D6046424364}" presName="descendantText" presStyleLbl="alignAcc1" presStyleIdx="5" presStyleCnt="6">
        <dgm:presLayoutVars>
          <dgm:bulletEnabled val="1"/>
        </dgm:presLayoutVars>
      </dgm:prSet>
      <dgm:spPr/>
    </dgm:pt>
  </dgm:ptLst>
  <dgm:cxnLst>
    <dgm:cxn modelId="{87E1C310-6EAE-4F8D-99A1-C8BF30C0661D}" srcId="{11FE222A-6A54-4306-AA68-E5A6443F7B34}" destId="{A653B610-FE93-465D-BE15-DC759D942894}" srcOrd="0" destOrd="0" parTransId="{AB702A21-DB54-4B9D-8313-A382A061FC0B}" sibTransId="{82179842-36CD-4FE1-AF5F-93BC5E4B04CB}"/>
    <dgm:cxn modelId="{4E09EC2F-65AC-4E01-99C2-839880E42102}" type="presOf" srcId="{DA08BB96-4790-4016-B4AD-EBA28B4B4061}" destId="{B40A3418-6C8E-478A-9397-E50C0702CC69}" srcOrd="0" destOrd="0" presId="urn:microsoft.com/office/officeart/2005/8/layout/chevron2"/>
    <dgm:cxn modelId="{3D5B3435-2712-4800-9462-8082992EDD9C}" srcId="{6AD51FDA-4888-4FE9-AC71-113E523476BF}" destId="{44A2E9D8-3060-48B0-AA6B-A93784A622E2}" srcOrd="0" destOrd="0" parTransId="{FF355D89-CBFF-4DB5-A6CD-FB1114570264}" sibTransId="{5D640867-2599-40D2-94F2-732198E5C90D}"/>
    <dgm:cxn modelId="{4D94FD3B-A3DE-4049-BD14-70A10B7D7A4A}" srcId="{F9D20A00-EF5A-4987-8476-86CC0A75AD76}" destId="{8DD399B0-9A71-4A1A-A701-86A0A57CAE6D}" srcOrd="0" destOrd="0" parTransId="{DBA4160A-9518-42F8-8EDB-F5C368579F8F}" sibTransId="{EAC642F7-5690-4BD6-971E-00126BB70BB7}"/>
    <dgm:cxn modelId="{80A04D5D-2081-431A-B8DF-C2302CC8F8A1}" srcId="{11FE222A-6A54-4306-AA68-E5A6443F7B34}" destId="{6AD51FDA-4888-4FE9-AC71-113E523476BF}" srcOrd="2" destOrd="0" parTransId="{CEA36F62-D511-4709-BE6A-BE99D15A36A3}" sibTransId="{3EE24A9B-91F9-4975-9293-F25AA65B1A53}"/>
    <dgm:cxn modelId="{E7AF2149-E78B-42C7-98E6-063C9CB33EBF}" type="presOf" srcId="{55786752-23C2-4D88-AB53-2D6046424364}" destId="{B7821692-5932-46C2-9883-DB74993F4EDA}" srcOrd="0" destOrd="0" presId="urn:microsoft.com/office/officeart/2005/8/layout/chevron2"/>
    <dgm:cxn modelId="{801F7651-07B2-4F50-B15F-CB6C5D7F92BB}" srcId="{11FE222A-6A54-4306-AA68-E5A6443F7B34}" destId="{9C3AB8DD-243A-49D7-AA23-718042CD22A5}" srcOrd="4" destOrd="0" parTransId="{023398A6-E1AF-4456-B42F-8233DB5C4E6A}" sibTransId="{F8CB74BB-DCD9-4F7D-8E2A-40FD3030E320}"/>
    <dgm:cxn modelId="{7E40F473-6C3C-4AB1-ACEB-798851BA09C0}" srcId="{A653B610-FE93-465D-BE15-DC759D942894}" destId="{D1C8F72B-305B-4678-A1EE-EC19BE8B7579}" srcOrd="0" destOrd="0" parTransId="{49C6B0BB-2790-4473-824C-DEFD874296E2}" sibTransId="{F453ACE4-CEDE-480F-9E39-FF0254A9E338}"/>
    <dgm:cxn modelId="{F0C44C8E-5813-4023-8CF5-67C91D4A3E72}" srcId="{11FE222A-6A54-4306-AA68-E5A6443F7B34}" destId="{CB10CFB5-BF59-4EBD-9772-B1C12631D970}" srcOrd="3" destOrd="0" parTransId="{B975C4A4-BF41-4E83-839A-ED55F22CB78E}" sibTransId="{40700BBB-3D05-4134-9BCC-96A4618CEA9D}"/>
    <dgm:cxn modelId="{3F5F069B-5951-4A32-9E2A-8AA49AF464F5}" type="presOf" srcId="{11FE222A-6A54-4306-AA68-E5A6443F7B34}" destId="{542C8139-9493-4D3F-9549-81BA6A472834}" srcOrd="0" destOrd="0" presId="urn:microsoft.com/office/officeart/2005/8/layout/chevron2"/>
    <dgm:cxn modelId="{5371D59D-B442-4D56-9E9A-EA3AE9336991}" srcId="{11FE222A-6A54-4306-AA68-E5A6443F7B34}" destId="{55786752-23C2-4D88-AB53-2D6046424364}" srcOrd="5" destOrd="0" parTransId="{A47A35F1-CBB3-4852-9F29-EF21598D6D40}" sibTransId="{7E7F0E9C-4E42-4DCF-A7D4-A8F9C734D011}"/>
    <dgm:cxn modelId="{CB2AC9A7-D498-40AE-8815-943918CCA798}" type="presOf" srcId="{D1C8F72B-305B-4678-A1EE-EC19BE8B7579}" destId="{759182C1-5CCE-41D6-81E4-9D8802C426AF}" srcOrd="0" destOrd="0" presId="urn:microsoft.com/office/officeart/2005/8/layout/chevron2"/>
    <dgm:cxn modelId="{930B3CA8-3074-4D0A-870C-C59E465D2976}" type="presOf" srcId="{5FC573AA-F0EF-46B1-9F43-83E6E4D3CF12}" destId="{D7353A2F-8172-4021-A4BE-512B171E6DF5}" srcOrd="0" destOrd="0" presId="urn:microsoft.com/office/officeart/2005/8/layout/chevron2"/>
    <dgm:cxn modelId="{40CF29A9-B445-4C0E-8447-8B24EEE1CBAD}" type="presOf" srcId="{6AD51FDA-4888-4FE9-AC71-113E523476BF}" destId="{1FC7BB1D-7376-454A-B025-DE6991E754F6}" srcOrd="0" destOrd="0" presId="urn:microsoft.com/office/officeart/2005/8/layout/chevron2"/>
    <dgm:cxn modelId="{DDA63AAB-DA5F-4169-97E4-A2F76E576265}" type="presOf" srcId="{CB10CFB5-BF59-4EBD-9772-B1C12631D970}" destId="{E669FD24-82F8-429F-B440-D60794E80307}" srcOrd="0" destOrd="0" presId="urn:microsoft.com/office/officeart/2005/8/layout/chevron2"/>
    <dgm:cxn modelId="{2D8C3FB0-6CA3-4696-95C8-36A0AB6D86AF}" type="presOf" srcId="{44A2E9D8-3060-48B0-AA6B-A93784A622E2}" destId="{A5B28E2F-0788-4994-88A0-51D28EA009F7}" srcOrd="0" destOrd="0" presId="urn:microsoft.com/office/officeart/2005/8/layout/chevron2"/>
    <dgm:cxn modelId="{16215DBD-8149-416C-90A4-A6498DDC5176}" srcId="{9C3AB8DD-243A-49D7-AA23-718042CD22A5}" destId="{DA08BB96-4790-4016-B4AD-EBA28B4B4061}" srcOrd="0" destOrd="0" parTransId="{9C558B24-4B29-4FB3-BB07-8C70B5D1E408}" sibTransId="{76ED9D15-92E3-48EA-8D5B-5C20C81E0576}"/>
    <dgm:cxn modelId="{14494CBF-4FDE-4C98-9C59-22243BA6F95E}" type="presOf" srcId="{9C3AB8DD-243A-49D7-AA23-718042CD22A5}" destId="{C93570DD-8670-47FC-BA26-C9880670FA99}" srcOrd="0" destOrd="0" presId="urn:microsoft.com/office/officeart/2005/8/layout/chevron2"/>
    <dgm:cxn modelId="{3F78A0CC-FABA-44A7-B9D8-2DD93B1C77E4}" srcId="{CB10CFB5-BF59-4EBD-9772-B1C12631D970}" destId="{FA70D1BC-BDB1-4CBA-97DD-C2BDF51CD0B7}" srcOrd="0" destOrd="0" parTransId="{A0AB3862-7C28-42CA-AC00-D37D69203FE9}" sibTransId="{97480FC1-A96E-4D33-A58E-BA50FF359E27}"/>
    <dgm:cxn modelId="{A6E26AE2-D5DF-461F-8DD0-DEE9E9AA74ED}" srcId="{11FE222A-6A54-4306-AA68-E5A6443F7B34}" destId="{F9D20A00-EF5A-4987-8476-86CC0A75AD76}" srcOrd="1" destOrd="0" parTransId="{0B944AF0-3838-4BE5-9F98-F14D9FDE42DA}" sibTransId="{A7011107-1441-4655-BF97-ED8800F5BCA7}"/>
    <dgm:cxn modelId="{64A1F9E2-7A68-45CF-AB9C-C29299105095}" type="presOf" srcId="{FA70D1BC-BDB1-4CBA-97DD-C2BDF51CD0B7}" destId="{B79EEFB1-612C-45D8-AB54-3940035AFEC0}" srcOrd="0" destOrd="0" presId="urn:microsoft.com/office/officeart/2005/8/layout/chevron2"/>
    <dgm:cxn modelId="{D1947FE9-7C72-47EF-A4D3-5BC2A3DBFB04}" type="presOf" srcId="{8DD399B0-9A71-4A1A-A701-86A0A57CAE6D}" destId="{37160617-8113-4EA6-B4EB-0673BD4593A1}" srcOrd="0" destOrd="0" presId="urn:microsoft.com/office/officeart/2005/8/layout/chevron2"/>
    <dgm:cxn modelId="{15D68DED-6CA5-471A-87EB-D1247D4C4007}" srcId="{55786752-23C2-4D88-AB53-2D6046424364}" destId="{5FC573AA-F0EF-46B1-9F43-83E6E4D3CF12}" srcOrd="0" destOrd="0" parTransId="{4E2AB44B-097C-472D-9E85-32E6A9325EAF}" sibTransId="{9B7CFA3A-6F51-483F-9120-5D0BFB155CDA}"/>
    <dgm:cxn modelId="{24F5F5FD-50D3-4AF3-A9CC-B41572EAB7F2}" type="presOf" srcId="{A653B610-FE93-465D-BE15-DC759D942894}" destId="{AE0AD593-8086-4066-AECD-9A6E242D7B60}" srcOrd="0" destOrd="0" presId="urn:microsoft.com/office/officeart/2005/8/layout/chevron2"/>
    <dgm:cxn modelId="{BDAF2DFF-8150-4CF1-B9B0-0536BC790C5A}" type="presOf" srcId="{F9D20A00-EF5A-4987-8476-86CC0A75AD76}" destId="{569D4BC7-62A3-4FDE-AE2E-FBD40381E514}" srcOrd="0" destOrd="0" presId="urn:microsoft.com/office/officeart/2005/8/layout/chevron2"/>
    <dgm:cxn modelId="{C04A29E4-A792-49C1-8C36-30F10AE1FF4B}" type="presParOf" srcId="{542C8139-9493-4D3F-9549-81BA6A472834}" destId="{A1725415-056C-45E6-BE33-550797966C19}" srcOrd="0" destOrd="0" presId="urn:microsoft.com/office/officeart/2005/8/layout/chevron2"/>
    <dgm:cxn modelId="{2E90B81B-CD6B-4C5B-9701-7C9C27375F51}" type="presParOf" srcId="{A1725415-056C-45E6-BE33-550797966C19}" destId="{AE0AD593-8086-4066-AECD-9A6E242D7B60}" srcOrd="0" destOrd="0" presId="urn:microsoft.com/office/officeart/2005/8/layout/chevron2"/>
    <dgm:cxn modelId="{5E8830C5-1930-4467-8151-173AF13EFFA7}" type="presParOf" srcId="{A1725415-056C-45E6-BE33-550797966C19}" destId="{759182C1-5CCE-41D6-81E4-9D8802C426AF}" srcOrd="1" destOrd="0" presId="urn:microsoft.com/office/officeart/2005/8/layout/chevron2"/>
    <dgm:cxn modelId="{31685D87-7F6D-406B-9028-3604C2590A52}" type="presParOf" srcId="{542C8139-9493-4D3F-9549-81BA6A472834}" destId="{E09671E6-4AA6-4129-A5B7-16238799B609}" srcOrd="1" destOrd="0" presId="urn:microsoft.com/office/officeart/2005/8/layout/chevron2"/>
    <dgm:cxn modelId="{8300F2A0-927D-4341-A1EA-18E07A1D844F}" type="presParOf" srcId="{542C8139-9493-4D3F-9549-81BA6A472834}" destId="{C1F73C13-7DC8-4199-BDC8-311200987BFA}" srcOrd="2" destOrd="0" presId="urn:microsoft.com/office/officeart/2005/8/layout/chevron2"/>
    <dgm:cxn modelId="{6600B749-441C-4822-B8F1-21E83E55546A}" type="presParOf" srcId="{C1F73C13-7DC8-4199-BDC8-311200987BFA}" destId="{569D4BC7-62A3-4FDE-AE2E-FBD40381E514}" srcOrd="0" destOrd="0" presId="urn:microsoft.com/office/officeart/2005/8/layout/chevron2"/>
    <dgm:cxn modelId="{7EC0E223-01D1-40CB-8429-01732490C1D5}" type="presParOf" srcId="{C1F73C13-7DC8-4199-BDC8-311200987BFA}" destId="{37160617-8113-4EA6-B4EB-0673BD4593A1}" srcOrd="1" destOrd="0" presId="urn:microsoft.com/office/officeart/2005/8/layout/chevron2"/>
    <dgm:cxn modelId="{0C951DE5-AF79-473D-A1C8-EA664B68D4D2}" type="presParOf" srcId="{542C8139-9493-4D3F-9549-81BA6A472834}" destId="{70D20DD9-193D-49D3-87BE-9280966B08C2}" srcOrd="3" destOrd="0" presId="urn:microsoft.com/office/officeart/2005/8/layout/chevron2"/>
    <dgm:cxn modelId="{83925E92-2940-4258-90D4-5114B4F582F7}" type="presParOf" srcId="{542C8139-9493-4D3F-9549-81BA6A472834}" destId="{BFB4DCFF-56FF-4469-A933-12336D338593}" srcOrd="4" destOrd="0" presId="urn:microsoft.com/office/officeart/2005/8/layout/chevron2"/>
    <dgm:cxn modelId="{A2FF687D-7FBE-4D99-9E66-F4D450035D82}" type="presParOf" srcId="{BFB4DCFF-56FF-4469-A933-12336D338593}" destId="{1FC7BB1D-7376-454A-B025-DE6991E754F6}" srcOrd="0" destOrd="0" presId="urn:microsoft.com/office/officeart/2005/8/layout/chevron2"/>
    <dgm:cxn modelId="{670A3BFB-A1F6-4BEF-A3B9-D0C80C6EEF02}" type="presParOf" srcId="{BFB4DCFF-56FF-4469-A933-12336D338593}" destId="{A5B28E2F-0788-4994-88A0-51D28EA009F7}" srcOrd="1" destOrd="0" presId="urn:microsoft.com/office/officeart/2005/8/layout/chevron2"/>
    <dgm:cxn modelId="{D8CB0204-EF94-43BB-8F67-4DF70279E7C3}" type="presParOf" srcId="{542C8139-9493-4D3F-9549-81BA6A472834}" destId="{BD96DA87-20FD-4442-ACC6-39C222E665AB}" srcOrd="5" destOrd="0" presId="urn:microsoft.com/office/officeart/2005/8/layout/chevron2"/>
    <dgm:cxn modelId="{1465C889-6B74-4334-8B80-F41ABA41F5E7}" type="presParOf" srcId="{542C8139-9493-4D3F-9549-81BA6A472834}" destId="{9A14E1B4-E8D6-4B97-BF55-99ADD70D35C5}" srcOrd="6" destOrd="0" presId="urn:microsoft.com/office/officeart/2005/8/layout/chevron2"/>
    <dgm:cxn modelId="{B7A1DB8A-729F-4CAF-B4F4-33576F63E6D4}" type="presParOf" srcId="{9A14E1B4-E8D6-4B97-BF55-99ADD70D35C5}" destId="{E669FD24-82F8-429F-B440-D60794E80307}" srcOrd="0" destOrd="0" presId="urn:microsoft.com/office/officeart/2005/8/layout/chevron2"/>
    <dgm:cxn modelId="{2C12815C-E9E5-4354-9603-ABCD0DCE7BFD}" type="presParOf" srcId="{9A14E1B4-E8D6-4B97-BF55-99ADD70D35C5}" destId="{B79EEFB1-612C-45D8-AB54-3940035AFEC0}" srcOrd="1" destOrd="0" presId="urn:microsoft.com/office/officeart/2005/8/layout/chevron2"/>
    <dgm:cxn modelId="{6A95A7F7-6D7A-456C-B864-86AB34BEC743}" type="presParOf" srcId="{542C8139-9493-4D3F-9549-81BA6A472834}" destId="{16D96210-1BAF-4CEE-94FC-1D09677F24A3}" srcOrd="7" destOrd="0" presId="urn:microsoft.com/office/officeart/2005/8/layout/chevron2"/>
    <dgm:cxn modelId="{2759CA31-1348-4409-BEF5-E99D07B685C3}" type="presParOf" srcId="{542C8139-9493-4D3F-9549-81BA6A472834}" destId="{45C63F80-2D9F-4A12-83DB-2F3BD4B5C145}" srcOrd="8" destOrd="0" presId="urn:microsoft.com/office/officeart/2005/8/layout/chevron2"/>
    <dgm:cxn modelId="{DED3DCC6-AE3F-4E5A-8420-E069B756A8B5}" type="presParOf" srcId="{45C63F80-2D9F-4A12-83DB-2F3BD4B5C145}" destId="{C93570DD-8670-47FC-BA26-C9880670FA99}" srcOrd="0" destOrd="0" presId="urn:microsoft.com/office/officeart/2005/8/layout/chevron2"/>
    <dgm:cxn modelId="{832164FA-D02D-47CA-B392-8742FCBD619D}" type="presParOf" srcId="{45C63F80-2D9F-4A12-83DB-2F3BD4B5C145}" destId="{B40A3418-6C8E-478A-9397-E50C0702CC69}" srcOrd="1" destOrd="0" presId="urn:microsoft.com/office/officeart/2005/8/layout/chevron2"/>
    <dgm:cxn modelId="{78F32C27-AC57-46A7-A0B4-1E815E1B70B5}" type="presParOf" srcId="{542C8139-9493-4D3F-9549-81BA6A472834}" destId="{FB1176A4-D477-4F8C-B9D5-2E1F204B715D}" srcOrd="9" destOrd="0" presId="urn:microsoft.com/office/officeart/2005/8/layout/chevron2"/>
    <dgm:cxn modelId="{CCDF5C56-A981-442D-B6DB-03101704AB9C}" type="presParOf" srcId="{542C8139-9493-4D3F-9549-81BA6A472834}" destId="{426C4D60-5EA1-49D5-824E-CF82C98F0EC8}" srcOrd="10" destOrd="0" presId="urn:microsoft.com/office/officeart/2005/8/layout/chevron2"/>
    <dgm:cxn modelId="{C1845649-EE84-41C6-8A8D-6343EA8899F1}" type="presParOf" srcId="{426C4D60-5EA1-49D5-824E-CF82C98F0EC8}" destId="{B7821692-5932-46C2-9883-DB74993F4EDA}" srcOrd="0" destOrd="0" presId="urn:microsoft.com/office/officeart/2005/8/layout/chevron2"/>
    <dgm:cxn modelId="{1E07E1B5-AD43-4201-95C9-B0766642A27A}" type="presParOf" srcId="{426C4D60-5EA1-49D5-824E-CF82C98F0EC8}" destId="{D7353A2F-8172-4021-A4BE-512B171E6DF5}"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0AD593-8086-4066-AECD-9A6E242D7B60}">
      <dsp:nvSpPr>
        <dsp:cNvPr id="0" name=""/>
        <dsp:cNvSpPr/>
      </dsp:nvSpPr>
      <dsp:spPr>
        <a:xfrm rot="5400000">
          <a:off x="-121430" y="122792"/>
          <a:ext cx="809539" cy="566677"/>
        </a:xfrm>
        <a:prstGeom prst="chevron">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1</a:t>
          </a:r>
        </a:p>
      </dsp:txBody>
      <dsp:txXfrm rot="-5400000">
        <a:off x="2" y="284700"/>
        <a:ext cx="566677" cy="242862"/>
      </dsp:txXfrm>
    </dsp:sp>
    <dsp:sp modelId="{759182C1-5CCE-41D6-81E4-9D8802C426AF}">
      <dsp:nvSpPr>
        <dsp:cNvPr id="0" name=""/>
        <dsp:cNvSpPr/>
      </dsp:nvSpPr>
      <dsp:spPr>
        <a:xfrm rot="5400000">
          <a:off x="4820838" y="-4252798"/>
          <a:ext cx="526200" cy="9034522"/>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FontTx/>
            <a:buNone/>
          </a:pPr>
          <a:r>
            <a:rPr lang="en-US" sz="3300" kern="1200" dirty="0"/>
            <a:t>Brief </a:t>
          </a:r>
          <a:r>
            <a:rPr lang="en-US" sz="3300" kern="1200" dirty="0" err="1"/>
            <a:t>hx</a:t>
          </a:r>
          <a:endParaRPr lang="en-US" sz="3300" kern="1200" dirty="0"/>
        </a:p>
      </dsp:txBody>
      <dsp:txXfrm rot="-5400000">
        <a:off x="566678" y="27049"/>
        <a:ext cx="9008835" cy="474826"/>
      </dsp:txXfrm>
    </dsp:sp>
    <dsp:sp modelId="{569D4BC7-62A3-4FDE-AE2E-FBD40381E514}">
      <dsp:nvSpPr>
        <dsp:cNvPr id="0" name=""/>
        <dsp:cNvSpPr/>
      </dsp:nvSpPr>
      <dsp:spPr>
        <a:xfrm rot="5400000">
          <a:off x="-121430" y="832938"/>
          <a:ext cx="809539" cy="566677"/>
        </a:xfrm>
        <a:prstGeom prst="chevron">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2</a:t>
          </a:r>
        </a:p>
      </dsp:txBody>
      <dsp:txXfrm rot="-5400000">
        <a:off x="2" y="994846"/>
        <a:ext cx="566677" cy="242862"/>
      </dsp:txXfrm>
    </dsp:sp>
    <dsp:sp modelId="{37160617-8113-4EA6-B4EB-0673BD4593A1}">
      <dsp:nvSpPr>
        <dsp:cNvPr id="0" name=""/>
        <dsp:cNvSpPr/>
      </dsp:nvSpPr>
      <dsp:spPr>
        <a:xfrm rot="5400000">
          <a:off x="4820838" y="-3542652"/>
          <a:ext cx="526200" cy="9034522"/>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None/>
          </a:pPr>
          <a:r>
            <a:rPr lang="en-US" sz="3300" kern="1200" dirty="0"/>
            <a:t>Bipolar Disorder and the Brain</a:t>
          </a:r>
        </a:p>
      </dsp:txBody>
      <dsp:txXfrm rot="-5400000">
        <a:off x="566678" y="737195"/>
        <a:ext cx="9008835" cy="474826"/>
      </dsp:txXfrm>
    </dsp:sp>
    <dsp:sp modelId="{1FC7BB1D-7376-454A-B025-DE6991E754F6}">
      <dsp:nvSpPr>
        <dsp:cNvPr id="0" name=""/>
        <dsp:cNvSpPr/>
      </dsp:nvSpPr>
      <dsp:spPr>
        <a:xfrm rot="5400000">
          <a:off x="-121430" y="1543084"/>
          <a:ext cx="809539" cy="566677"/>
        </a:xfrm>
        <a:prstGeom prst="chevron">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3</a:t>
          </a:r>
        </a:p>
      </dsp:txBody>
      <dsp:txXfrm rot="-5400000">
        <a:off x="2" y="1704992"/>
        <a:ext cx="566677" cy="242862"/>
      </dsp:txXfrm>
    </dsp:sp>
    <dsp:sp modelId="{A5B28E2F-0788-4994-88A0-51D28EA009F7}">
      <dsp:nvSpPr>
        <dsp:cNvPr id="0" name=""/>
        <dsp:cNvSpPr/>
      </dsp:nvSpPr>
      <dsp:spPr>
        <a:xfrm rot="5400000">
          <a:off x="4820838" y="-2832506"/>
          <a:ext cx="526200" cy="9034522"/>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None/>
          </a:pPr>
          <a:r>
            <a:rPr lang="en-US" sz="3300" kern="1200" dirty="0"/>
            <a:t>Symptoms</a:t>
          </a:r>
        </a:p>
      </dsp:txBody>
      <dsp:txXfrm rot="-5400000">
        <a:off x="566678" y="1447341"/>
        <a:ext cx="9008835" cy="474826"/>
      </dsp:txXfrm>
    </dsp:sp>
    <dsp:sp modelId="{E669FD24-82F8-429F-B440-D60794E80307}">
      <dsp:nvSpPr>
        <dsp:cNvPr id="0" name=""/>
        <dsp:cNvSpPr/>
      </dsp:nvSpPr>
      <dsp:spPr>
        <a:xfrm rot="5400000">
          <a:off x="-121430" y="2253231"/>
          <a:ext cx="809539" cy="566677"/>
        </a:xfrm>
        <a:prstGeom prst="chevron">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3</a:t>
          </a:r>
        </a:p>
      </dsp:txBody>
      <dsp:txXfrm rot="-5400000">
        <a:off x="2" y="2415139"/>
        <a:ext cx="566677" cy="242862"/>
      </dsp:txXfrm>
    </dsp:sp>
    <dsp:sp modelId="{B79EEFB1-612C-45D8-AB54-3940035AFEC0}">
      <dsp:nvSpPr>
        <dsp:cNvPr id="0" name=""/>
        <dsp:cNvSpPr/>
      </dsp:nvSpPr>
      <dsp:spPr>
        <a:xfrm rot="5400000">
          <a:off x="4820838" y="-2122360"/>
          <a:ext cx="526200" cy="9034522"/>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None/>
          </a:pPr>
          <a:r>
            <a:rPr lang="en-US" sz="3300" kern="1200" dirty="0"/>
            <a:t>Diagnosing</a:t>
          </a:r>
        </a:p>
      </dsp:txBody>
      <dsp:txXfrm rot="-5400000">
        <a:off x="566678" y="2157487"/>
        <a:ext cx="9008835" cy="474826"/>
      </dsp:txXfrm>
    </dsp:sp>
    <dsp:sp modelId="{C93570DD-8670-47FC-BA26-C9880670FA99}">
      <dsp:nvSpPr>
        <dsp:cNvPr id="0" name=""/>
        <dsp:cNvSpPr/>
      </dsp:nvSpPr>
      <dsp:spPr>
        <a:xfrm rot="5400000">
          <a:off x="-121430" y="2963377"/>
          <a:ext cx="809539" cy="566677"/>
        </a:xfrm>
        <a:prstGeom prst="chevron">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2</a:t>
          </a:r>
        </a:p>
      </dsp:txBody>
      <dsp:txXfrm rot="-5400000">
        <a:off x="2" y="3125285"/>
        <a:ext cx="566677" cy="242862"/>
      </dsp:txXfrm>
    </dsp:sp>
    <dsp:sp modelId="{B40A3418-6C8E-478A-9397-E50C0702CC69}">
      <dsp:nvSpPr>
        <dsp:cNvPr id="0" name=""/>
        <dsp:cNvSpPr/>
      </dsp:nvSpPr>
      <dsp:spPr>
        <a:xfrm rot="5400000">
          <a:off x="4820838" y="-1412214"/>
          <a:ext cx="526200" cy="9034522"/>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None/>
          </a:pPr>
          <a:r>
            <a:rPr lang="en-US" sz="3300" kern="1200" dirty="0"/>
            <a:t>Treatment: Planning </a:t>
          </a:r>
        </a:p>
      </dsp:txBody>
      <dsp:txXfrm rot="-5400000">
        <a:off x="566678" y="2867633"/>
        <a:ext cx="9008835" cy="474826"/>
      </dsp:txXfrm>
    </dsp:sp>
    <dsp:sp modelId="{B7821692-5932-46C2-9883-DB74993F4EDA}">
      <dsp:nvSpPr>
        <dsp:cNvPr id="0" name=""/>
        <dsp:cNvSpPr/>
      </dsp:nvSpPr>
      <dsp:spPr>
        <a:xfrm rot="5400000">
          <a:off x="-121430" y="3673523"/>
          <a:ext cx="809539" cy="566677"/>
        </a:xfrm>
        <a:prstGeom prst="chevron">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3</a:t>
          </a:r>
        </a:p>
      </dsp:txBody>
      <dsp:txXfrm rot="-5400000">
        <a:off x="2" y="3835431"/>
        <a:ext cx="566677" cy="242862"/>
      </dsp:txXfrm>
    </dsp:sp>
    <dsp:sp modelId="{D7353A2F-8172-4021-A4BE-512B171E6DF5}">
      <dsp:nvSpPr>
        <dsp:cNvPr id="0" name=""/>
        <dsp:cNvSpPr/>
      </dsp:nvSpPr>
      <dsp:spPr>
        <a:xfrm rot="5400000">
          <a:off x="4820838" y="-702068"/>
          <a:ext cx="526200" cy="9034522"/>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34696" tIns="20955" rIns="20955" bIns="20955" numCol="1" spcCol="1270" anchor="ctr" anchorCtr="0">
          <a:noAutofit/>
        </a:bodyPr>
        <a:lstStyle/>
        <a:p>
          <a:pPr marL="285750" lvl="1" indent="-285750" algn="l" defTabSz="1466850">
            <a:lnSpc>
              <a:spcPct val="90000"/>
            </a:lnSpc>
            <a:spcBef>
              <a:spcPct val="0"/>
            </a:spcBef>
            <a:spcAft>
              <a:spcPct val="15000"/>
            </a:spcAft>
            <a:buNone/>
          </a:pPr>
          <a:r>
            <a:rPr lang="en-US" sz="3300" kern="1200" dirty="0"/>
            <a:t>Evaluation</a:t>
          </a:r>
        </a:p>
      </dsp:txBody>
      <dsp:txXfrm rot="-5400000">
        <a:off x="566678" y="3577779"/>
        <a:ext cx="9008835" cy="47482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5080D3-CDEC-40D8-A858-6FF96EB3616D}" type="datetimeFigureOut">
              <a:rPr lang="en-US" smtClean="0"/>
              <a:t>6/8/2018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F357CA-459F-43BC-A876-1D2F9B5C5810}" type="slidenum">
              <a:rPr lang="en-US" smtClean="0"/>
              <a:t>‹#›</a:t>
            </a:fld>
            <a:endParaRPr lang="en-US"/>
          </a:p>
        </p:txBody>
      </p:sp>
    </p:spTree>
    <p:extLst>
      <p:ext uri="{BB962C8B-B14F-4D97-AF65-F5344CB8AC3E}">
        <p14:creationId xmlns:p14="http://schemas.microsoft.com/office/powerpoint/2010/main" val="2809403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357CA-459F-43BC-A876-1D2F9B5C5810}" type="slidenum">
              <a:rPr lang="en-US" smtClean="0"/>
              <a:t>1</a:t>
            </a:fld>
            <a:endParaRPr lang="en-US"/>
          </a:p>
        </p:txBody>
      </p:sp>
    </p:spTree>
    <p:extLst>
      <p:ext uri="{BB962C8B-B14F-4D97-AF65-F5344CB8AC3E}">
        <p14:creationId xmlns:p14="http://schemas.microsoft.com/office/powerpoint/2010/main" val="2212638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15</a:t>
            </a:fld>
            <a:endParaRPr lang="en-US"/>
          </a:p>
        </p:txBody>
      </p:sp>
    </p:spTree>
    <p:extLst>
      <p:ext uri="{BB962C8B-B14F-4D97-AF65-F5344CB8AC3E}">
        <p14:creationId xmlns:p14="http://schemas.microsoft.com/office/powerpoint/2010/main" val="2364609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Mania with psychosis </a:t>
            </a:r>
          </a:p>
        </p:txBody>
      </p:sp>
      <p:sp>
        <p:nvSpPr>
          <p:cNvPr id="4" name="Slide Number Placeholder 3"/>
          <p:cNvSpPr>
            <a:spLocks noGrp="1"/>
          </p:cNvSpPr>
          <p:nvPr>
            <p:ph type="sldNum" sz="quarter" idx="10"/>
          </p:nvPr>
        </p:nvSpPr>
        <p:spPr/>
        <p:txBody>
          <a:bodyPr/>
          <a:lstStyle/>
          <a:p>
            <a:fld id="{6EF357CA-459F-43BC-A876-1D2F9B5C5810}" type="slidenum">
              <a:rPr lang="en-US" smtClean="0"/>
              <a:t>17</a:t>
            </a:fld>
            <a:endParaRPr lang="en-US"/>
          </a:p>
        </p:txBody>
      </p:sp>
    </p:spTree>
    <p:extLst>
      <p:ext uri="{BB962C8B-B14F-4D97-AF65-F5344CB8AC3E}">
        <p14:creationId xmlns:p14="http://schemas.microsoft.com/office/powerpoint/2010/main" val="1949195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Depressed mood is indicated subjectively or observation </a:t>
            </a:r>
          </a:p>
        </p:txBody>
      </p:sp>
      <p:sp>
        <p:nvSpPr>
          <p:cNvPr id="4" name="Slide Number Placeholder 3"/>
          <p:cNvSpPr>
            <a:spLocks noGrp="1"/>
          </p:cNvSpPr>
          <p:nvPr>
            <p:ph type="sldNum" sz="quarter" idx="10"/>
          </p:nvPr>
        </p:nvSpPr>
        <p:spPr/>
        <p:txBody>
          <a:bodyPr/>
          <a:lstStyle/>
          <a:p>
            <a:fld id="{6EF357CA-459F-43BC-A876-1D2F9B5C5810}" type="slidenum">
              <a:rPr lang="en-US" smtClean="0"/>
              <a:t>24</a:t>
            </a:fld>
            <a:endParaRPr lang="en-US"/>
          </a:p>
        </p:txBody>
      </p:sp>
    </p:spTree>
    <p:extLst>
      <p:ext uri="{BB962C8B-B14F-4D97-AF65-F5344CB8AC3E}">
        <p14:creationId xmlns:p14="http://schemas.microsoft.com/office/powerpoint/2010/main" val="3177066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Depression with psychosis </a:t>
            </a:r>
          </a:p>
        </p:txBody>
      </p:sp>
      <p:sp>
        <p:nvSpPr>
          <p:cNvPr id="4" name="Slide Number Placeholder 3"/>
          <p:cNvSpPr>
            <a:spLocks noGrp="1"/>
          </p:cNvSpPr>
          <p:nvPr>
            <p:ph type="sldNum" sz="quarter" idx="10"/>
          </p:nvPr>
        </p:nvSpPr>
        <p:spPr/>
        <p:txBody>
          <a:bodyPr/>
          <a:lstStyle/>
          <a:p>
            <a:fld id="{6EF357CA-459F-43BC-A876-1D2F9B5C5810}" type="slidenum">
              <a:rPr lang="en-US" smtClean="0"/>
              <a:t>31</a:t>
            </a:fld>
            <a:endParaRPr lang="en-US"/>
          </a:p>
        </p:txBody>
      </p:sp>
    </p:spTree>
    <p:extLst>
      <p:ext uri="{BB962C8B-B14F-4D97-AF65-F5344CB8AC3E}">
        <p14:creationId xmlns:p14="http://schemas.microsoft.com/office/powerpoint/2010/main" val="357001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33</a:t>
            </a:fld>
            <a:endParaRPr lang="en-US"/>
          </a:p>
        </p:txBody>
      </p:sp>
    </p:spTree>
    <p:extLst>
      <p:ext uri="{BB962C8B-B14F-4D97-AF65-F5344CB8AC3E}">
        <p14:creationId xmlns:p14="http://schemas.microsoft.com/office/powerpoint/2010/main" val="1152959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Moody</a:t>
            </a:r>
          </a:p>
        </p:txBody>
      </p:sp>
      <p:sp>
        <p:nvSpPr>
          <p:cNvPr id="4" name="Slide Number Placeholder 3"/>
          <p:cNvSpPr>
            <a:spLocks noGrp="1"/>
          </p:cNvSpPr>
          <p:nvPr>
            <p:ph type="sldNum" sz="quarter" idx="10"/>
          </p:nvPr>
        </p:nvSpPr>
        <p:spPr/>
        <p:txBody>
          <a:bodyPr/>
          <a:lstStyle/>
          <a:p>
            <a:fld id="{6EF357CA-459F-43BC-A876-1D2F9B5C5810}" type="slidenum">
              <a:rPr lang="en-US" smtClean="0"/>
              <a:t>34</a:t>
            </a:fld>
            <a:endParaRPr lang="en-US"/>
          </a:p>
        </p:txBody>
      </p:sp>
    </p:spTree>
    <p:extLst>
      <p:ext uri="{BB962C8B-B14F-4D97-AF65-F5344CB8AC3E}">
        <p14:creationId xmlns:p14="http://schemas.microsoft.com/office/powerpoint/2010/main" val="108608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Yellow is Cyclothymic </a:t>
            </a:r>
          </a:p>
        </p:txBody>
      </p:sp>
      <p:sp>
        <p:nvSpPr>
          <p:cNvPr id="4" name="Slide Number Placeholder 3"/>
          <p:cNvSpPr>
            <a:spLocks noGrp="1"/>
          </p:cNvSpPr>
          <p:nvPr>
            <p:ph type="sldNum" sz="quarter" idx="10"/>
          </p:nvPr>
        </p:nvSpPr>
        <p:spPr/>
        <p:txBody>
          <a:bodyPr/>
          <a:lstStyle/>
          <a:p>
            <a:fld id="{6EF357CA-459F-43BC-A876-1D2F9B5C5810}" type="slidenum">
              <a:rPr lang="en-US" smtClean="0"/>
              <a:t>35</a:t>
            </a:fld>
            <a:endParaRPr lang="en-US"/>
          </a:p>
        </p:txBody>
      </p:sp>
    </p:spTree>
    <p:extLst>
      <p:ext uri="{BB962C8B-B14F-4D97-AF65-F5344CB8AC3E}">
        <p14:creationId xmlns:p14="http://schemas.microsoft.com/office/powerpoint/2010/main" val="3624469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357CA-459F-43BC-A876-1D2F9B5C5810}" type="slidenum">
              <a:rPr lang="en-US" smtClean="0"/>
              <a:t>38</a:t>
            </a:fld>
            <a:endParaRPr lang="en-US"/>
          </a:p>
        </p:txBody>
      </p:sp>
    </p:spTree>
    <p:extLst>
      <p:ext uri="{BB962C8B-B14F-4D97-AF65-F5344CB8AC3E}">
        <p14:creationId xmlns:p14="http://schemas.microsoft.com/office/powerpoint/2010/main" val="1546817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45</a:t>
            </a:fld>
            <a:endParaRPr lang="en-US"/>
          </a:p>
        </p:txBody>
      </p:sp>
    </p:spTree>
    <p:extLst>
      <p:ext uri="{BB962C8B-B14F-4D97-AF65-F5344CB8AC3E}">
        <p14:creationId xmlns:p14="http://schemas.microsoft.com/office/powerpoint/2010/main" val="10342054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48</a:t>
            </a:fld>
            <a:endParaRPr lang="en-US"/>
          </a:p>
        </p:txBody>
      </p:sp>
    </p:spTree>
    <p:extLst>
      <p:ext uri="{BB962C8B-B14F-4D97-AF65-F5344CB8AC3E}">
        <p14:creationId xmlns:p14="http://schemas.microsoft.com/office/powerpoint/2010/main" val="2512823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357CA-459F-43BC-A876-1D2F9B5C5810}" type="slidenum">
              <a:rPr lang="en-US" smtClean="0"/>
              <a:t>2</a:t>
            </a:fld>
            <a:endParaRPr lang="en-US"/>
          </a:p>
        </p:txBody>
      </p:sp>
    </p:spTree>
    <p:extLst>
      <p:ext uri="{BB962C8B-B14F-4D97-AF65-F5344CB8AC3E}">
        <p14:creationId xmlns:p14="http://schemas.microsoft.com/office/powerpoint/2010/main" val="19033867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50</a:t>
            </a:fld>
            <a:endParaRPr lang="en-US"/>
          </a:p>
        </p:txBody>
      </p:sp>
    </p:spTree>
    <p:extLst>
      <p:ext uri="{BB962C8B-B14F-4D97-AF65-F5344CB8AC3E}">
        <p14:creationId xmlns:p14="http://schemas.microsoft.com/office/powerpoint/2010/main" val="36344574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51</a:t>
            </a:fld>
            <a:endParaRPr lang="en-US"/>
          </a:p>
        </p:txBody>
      </p:sp>
    </p:spTree>
    <p:extLst>
      <p:ext uri="{BB962C8B-B14F-4D97-AF65-F5344CB8AC3E}">
        <p14:creationId xmlns:p14="http://schemas.microsoft.com/office/powerpoint/2010/main" val="30537658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CYCLOTHYMIA:</a:t>
            </a:r>
          </a:p>
          <a:p>
            <a:r>
              <a:rPr lang="en-US" dirty="0"/>
              <a:t>Alternating </a:t>
            </a:r>
            <a:r>
              <a:rPr lang="en-US" dirty="0" err="1"/>
              <a:t>dysthmia</a:t>
            </a:r>
            <a:r>
              <a:rPr lang="en-US" dirty="0"/>
              <a:t> or hypomania, chronic</a:t>
            </a:r>
          </a:p>
        </p:txBody>
      </p:sp>
      <p:sp>
        <p:nvSpPr>
          <p:cNvPr id="4" name="Slide Number Placeholder 3"/>
          <p:cNvSpPr>
            <a:spLocks noGrp="1"/>
          </p:cNvSpPr>
          <p:nvPr>
            <p:ph type="sldNum" sz="quarter" idx="10"/>
          </p:nvPr>
        </p:nvSpPr>
        <p:spPr/>
        <p:txBody>
          <a:bodyPr/>
          <a:lstStyle/>
          <a:p>
            <a:fld id="{6EF357CA-459F-43BC-A876-1D2F9B5C5810}" type="slidenum">
              <a:rPr lang="en-US" smtClean="0"/>
              <a:t>53</a:t>
            </a:fld>
            <a:endParaRPr lang="en-US"/>
          </a:p>
        </p:txBody>
      </p:sp>
    </p:spTree>
    <p:extLst>
      <p:ext uri="{BB962C8B-B14F-4D97-AF65-F5344CB8AC3E}">
        <p14:creationId xmlns:p14="http://schemas.microsoft.com/office/powerpoint/2010/main" val="3029023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patient would likely meet criteria in DSM-5 for borderline personality disorder, but her level of personality functioning might be rated as less impaired than that of the more typical borderline patient, with enhanced prospects for successful treatment.</a:t>
            </a:r>
          </a:p>
        </p:txBody>
      </p:sp>
      <p:sp>
        <p:nvSpPr>
          <p:cNvPr id="4" name="Slide Number Placeholder 3"/>
          <p:cNvSpPr>
            <a:spLocks noGrp="1"/>
          </p:cNvSpPr>
          <p:nvPr>
            <p:ph type="sldNum" sz="quarter" idx="10"/>
          </p:nvPr>
        </p:nvSpPr>
        <p:spPr/>
        <p:txBody>
          <a:bodyPr/>
          <a:lstStyle/>
          <a:p>
            <a:fld id="{6EF357CA-459F-43BC-A876-1D2F9B5C5810}" type="slidenum">
              <a:rPr lang="en-US" smtClean="0"/>
              <a:t>54</a:t>
            </a:fld>
            <a:endParaRPr lang="en-US"/>
          </a:p>
        </p:txBody>
      </p:sp>
    </p:spTree>
    <p:extLst>
      <p:ext uri="{BB962C8B-B14F-4D97-AF65-F5344CB8AC3E}">
        <p14:creationId xmlns:p14="http://schemas.microsoft.com/office/powerpoint/2010/main" val="2670300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Later that century, </a:t>
            </a:r>
            <a:r>
              <a:rPr lang="en-US" dirty="0" err="1"/>
              <a:t>Theophilus</a:t>
            </a:r>
            <a:r>
              <a:rPr lang="en-US" dirty="0"/>
              <a:t> </a:t>
            </a:r>
            <a:r>
              <a:rPr lang="en-US" dirty="0" err="1"/>
              <a:t>Bonet</a:t>
            </a:r>
            <a:r>
              <a:rPr lang="en-US" dirty="0"/>
              <a:t> published a great work titled “</a:t>
            </a:r>
            <a:r>
              <a:rPr lang="en-US" dirty="0" err="1"/>
              <a:t>Sepuchretum</a:t>
            </a:r>
            <a:r>
              <a:rPr lang="en-US" dirty="0"/>
              <a:t>,” a text that drew from his experience performing 3,000 autopsies. In it, he linked mania and melancholy in a condition called “</a:t>
            </a:r>
            <a:r>
              <a:rPr lang="en-US" dirty="0" err="1"/>
              <a:t>manico-melancolicus</a:t>
            </a:r>
            <a:r>
              <a:rPr lang="en-US" dirty="0"/>
              <a:t>.” The first time depression and mania were connected in one disorder </a:t>
            </a:r>
          </a:p>
          <a:p>
            <a:endParaRPr lang="en-US" dirty="0"/>
          </a:p>
          <a:p>
            <a:r>
              <a:rPr lang="en-US" dirty="0"/>
              <a:t>French psychiatrist Jean-Pierre </a:t>
            </a:r>
            <a:r>
              <a:rPr lang="en-US" dirty="0" err="1"/>
              <a:t>Falret</a:t>
            </a:r>
            <a:r>
              <a:rPr lang="en-US" dirty="0"/>
              <a:t> published an article in 1851 describing what he called “la </a:t>
            </a:r>
            <a:r>
              <a:rPr lang="en-US" dirty="0" err="1"/>
              <a:t>folie</a:t>
            </a:r>
            <a:r>
              <a:rPr lang="en-US" dirty="0"/>
              <a:t> </a:t>
            </a:r>
            <a:r>
              <a:rPr lang="en-US" dirty="0" err="1"/>
              <a:t>circulaire</a:t>
            </a:r>
            <a:r>
              <a:rPr lang="en-US" dirty="0"/>
              <a:t>,” which translates to circular insanity. The article details people switching through severe depression and manic excitement, and is considered to be the first documented diagnosis of bipolar disorder.</a:t>
            </a:r>
          </a:p>
          <a:p>
            <a:endParaRPr lang="en-US" dirty="0"/>
          </a:p>
          <a:p>
            <a:r>
              <a:rPr lang="en-US" dirty="0"/>
              <a:t>In addition to making the first diagnosis, </a:t>
            </a:r>
            <a:r>
              <a:rPr lang="en-US" dirty="0" err="1"/>
              <a:t>Falret</a:t>
            </a:r>
            <a:r>
              <a:rPr lang="en-US" dirty="0"/>
              <a:t> also noted the genetic connection in bipolar disorder, something medical professionals still support to this day.</a:t>
            </a:r>
          </a:p>
          <a:p>
            <a:endParaRPr lang="en-US" dirty="0"/>
          </a:p>
          <a:p>
            <a:r>
              <a:rPr lang="en-US" dirty="0"/>
              <a:t>The history of bipolar disorder changed with Emil Kraepelin, a German psychiatrist who broke away from Sigmund Freud’s theory that society and the suppression of desires played a large role in mental illness. Kraepelin recognized biological causes of mental illnesses. He’s believed to be the first person to seriously study mental illness. Kraepelin’s “Manic Depressive Insanity and Paranoia” in 1921 detailed the difference between manic-depressive and praecox, which is now known as schizophrenia. His classification of mental disorders remains the basis used by professional associations today.</a:t>
            </a:r>
          </a:p>
        </p:txBody>
      </p:sp>
      <p:sp>
        <p:nvSpPr>
          <p:cNvPr id="4" name="Slide Number Placeholder 3"/>
          <p:cNvSpPr>
            <a:spLocks noGrp="1"/>
          </p:cNvSpPr>
          <p:nvPr>
            <p:ph type="sldNum" sz="quarter" idx="10"/>
          </p:nvPr>
        </p:nvSpPr>
        <p:spPr/>
        <p:txBody>
          <a:bodyPr/>
          <a:lstStyle/>
          <a:p>
            <a:fld id="{6EF357CA-459F-43BC-A876-1D2F9B5C5810}" type="slidenum">
              <a:rPr lang="en-US" smtClean="0"/>
              <a:t>3</a:t>
            </a:fld>
            <a:endParaRPr lang="en-US"/>
          </a:p>
        </p:txBody>
      </p:sp>
    </p:spTree>
    <p:extLst>
      <p:ext uri="{BB962C8B-B14F-4D97-AF65-F5344CB8AC3E}">
        <p14:creationId xmlns:p14="http://schemas.microsoft.com/office/powerpoint/2010/main" val="1462882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4</a:t>
            </a:fld>
            <a:endParaRPr lang="en-US"/>
          </a:p>
        </p:txBody>
      </p:sp>
    </p:spTree>
    <p:extLst>
      <p:ext uri="{BB962C8B-B14F-4D97-AF65-F5344CB8AC3E}">
        <p14:creationId xmlns:p14="http://schemas.microsoft.com/office/powerpoint/2010/main" val="3462211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5</a:t>
            </a:fld>
            <a:endParaRPr lang="en-US"/>
          </a:p>
        </p:txBody>
      </p:sp>
    </p:spTree>
    <p:extLst>
      <p:ext uri="{BB962C8B-B14F-4D97-AF65-F5344CB8AC3E}">
        <p14:creationId xmlns:p14="http://schemas.microsoft.com/office/powerpoint/2010/main" val="1155886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357CA-459F-43BC-A876-1D2F9B5C5810}" type="slidenum">
              <a:rPr lang="en-US" smtClean="0"/>
              <a:t>7</a:t>
            </a:fld>
            <a:endParaRPr lang="en-US"/>
          </a:p>
        </p:txBody>
      </p:sp>
    </p:spTree>
    <p:extLst>
      <p:ext uri="{BB962C8B-B14F-4D97-AF65-F5344CB8AC3E}">
        <p14:creationId xmlns:p14="http://schemas.microsoft.com/office/powerpoint/2010/main" val="2633906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357CA-459F-43BC-A876-1D2F9B5C5810}" type="slidenum">
              <a:rPr lang="en-US" smtClean="0"/>
              <a:t>11</a:t>
            </a:fld>
            <a:endParaRPr lang="en-US"/>
          </a:p>
        </p:txBody>
      </p:sp>
    </p:spTree>
    <p:extLst>
      <p:ext uri="{BB962C8B-B14F-4D97-AF65-F5344CB8AC3E}">
        <p14:creationId xmlns:p14="http://schemas.microsoft.com/office/powerpoint/2010/main" val="1165888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357CA-459F-43BC-A876-1D2F9B5C5810}" type="slidenum">
              <a:rPr lang="en-US" smtClean="0"/>
              <a:t>13</a:t>
            </a:fld>
            <a:endParaRPr lang="en-US"/>
          </a:p>
        </p:txBody>
      </p:sp>
    </p:spTree>
    <p:extLst>
      <p:ext uri="{BB962C8B-B14F-4D97-AF65-F5344CB8AC3E}">
        <p14:creationId xmlns:p14="http://schemas.microsoft.com/office/powerpoint/2010/main" val="4151156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EF357CA-459F-43BC-A876-1D2F9B5C5810}" type="slidenum">
              <a:rPr lang="en-US" smtClean="0"/>
              <a:t>14</a:t>
            </a:fld>
            <a:endParaRPr lang="en-US"/>
          </a:p>
        </p:txBody>
      </p:sp>
    </p:spTree>
    <p:extLst>
      <p:ext uri="{BB962C8B-B14F-4D97-AF65-F5344CB8AC3E}">
        <p14:creationId xmlns:p14="http://schemas.microsoft.com/office/powerpoint/2010/main" val="40933836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AD6EE87-EBD5-4F12-A48A-63ACA297AC8F}" type="datetimeFigureOut">
              <a:rPr lang="en-US" smtClean="0"/>
              <a:t>6/8/2018</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4FAB73BC-B049-4115-A692-8D63A059BFB8}" type="slidenum">
              <a:rPr lang="en-US" smtClean="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6272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0298CD5-6C1E-4009-B41F-6DF62E31D3BE}" type="datetimeFigureOut">
              <a:rPr lang="en-US" smtClean="0"/>
              <a:pPr/>
              <a:t>6/8/2018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556614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67139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1042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40266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826957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0298CD5-6C1E-4009-B41F-6DF62E31D3BE}" type="datetimeFigureOut">
              <a:rPr lang="en-US" smtClean="0"/>
              <a:pPr/>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5292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77734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smtClean="0"/>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4450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450495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smtClean="0"/>
              <a:t>6/8/2018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5411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6/8/2018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5016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6/8/2018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81095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6/8/2018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8389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6/8/2018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85716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smtClean="0"/>
              <a:t>6/8/2018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4306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smtClean="0"/>
              <a:t>6/8/2018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a:t>
            </a:fld>
            <a:endParaRPr lang="en-US" dirty="0"/>
          </a:p>
        </p:txBody>
      </p:sp>
    </p:spTree>
    <p:extLst>
      <p:ext uri="{BB962C8B-B14F-4D97-AF65-F5344CB8AC3E}">
        <p14:creationId xmlns:p14="http://schemas.microsoft.com/office/powerpoint/2010/main" val="3985221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0298CD5-6C1E-4009-B41F-6DF62E31D3BE}" type="datetimeFigureOut">
              <a:rPr lang="en-US" smtClean="0"/>
              <a:pPr/>
              <a:t>6/8/2018</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7298976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ideo" Target="https://www.youtube.com/embed/F3BEnhxWWxU" TargetMode="External"/><Relationship Id="rId4" Type="http://schemas.openxmlformats.org/officeDocument/2006/relationships/hyperlink" Target="https://www.youtube.com/watch?v=F3BEnhxWWxU&amp;t=1s"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video" Target="https://www.youtube.com/embed/DrzvsRqlgdc" TargetMode="Externa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slide" Target="slide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2.xml"/><Relationship Id="rId1" Type="http://schemas.openxmlformats.org/officeDocument/2006/relationships/video" Target="https://www.youtube.com/embed/fn-KxoVCZyI"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ideo" Target="https://www.youtube.com/embed/7PuJKw4SHl0" TargetMode="External"/><Relationship Id="rId4" Type="http://schemas.openxmlformats.org/officeDocument/2006/relationships/image" Target="../media/image1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video" Target="https://www.youtube.com/embed/WTFD_uhIUcI"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www.icd10data.com/ICD10CM/Codes/F01-F99/F30-F39/F31-"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drugs.com/condition/bipolar-disorder.html"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s://www.everydayhealth.com/bipolar-disorder/bipolar-disorder-and-gender-differences.aspx" TargetMode="External"/><Relationship Id="rId2" Type="http://schemas.openxmlformats.org/officeDocument/2006/relationships/hyperlink" Target="https://www.healthline.com/health/bipolar-disorder/history-bipolar" TargetMode="External"/><Relationship Id="rId1" Type="http://schemas.openxmlformats.org/officeDocument/2006/relationships/slideLayout" Target="../slideLayouts/slideLayout2.xml"/><Relationship Id="rId5" Type="http://schemas.openxmlformats.org/officeDocument/2006/relationships/hyperlink" Target="https://www.psychologytoday.com/us/therapy-types/dialectical-behavior-therapy" TargetMode="External"/><Relationship Id="rId4" Type="http://schemas.openxmlformats.org/officeDocument/2006/relationships/hyperlink" Target="https://www.bipolar-lives.com/bipolar-brain-imaging.html"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https://www.youtube.com/embed/YmGf_j5Bygw"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8.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18C90-6EA4-4DF9-AD7C-E8E840CDEE2A}"/>
              </a:ext>
            </a:extLst>
          </p:cNvPr>
          <p:cNvSpPr>
            <a:spLocks noGrp="1"/>
          </p:cNvSpPr>
          <p:nvPr>
            <p:ph type="ctrTitle"/>
          </p:nvPr>
        </p:nvSpPr>
        <p:spPr/>
        <p:txBody>
          <a:bodyPr/>
          <a:lstStyle/>
          <a:p>
            <a:r>
              <a:rPr lang="en-US" dirty="0"/>
              <a:t>Diagnosing and Treating Bipolar Disorder</a:t>
            </a:r>
          </a:p>
        </p:txBody>
      </p:sp>
      <p:sp>
        <p:nvSpPr>
          <p:cNvPr id="3" name="Subtitle 2">
            <a:extLst>
              <a:ext uri="{FF2B5EF4-FFF2-40B4-BE49-F238E27FC236}">
                <a16:creationId xmlns:a16="http://schemas.microsoft.com/office/drawing/2014/main" id="{395713C5-CCBF-42CC-9487-5250B3AE7EC1}"/>
              </a:ext>
            </a:extLst>
          </p:cNvPr>
          <p:cNvSpPr>
            <a:spLocks noGrp="1"/>
          </p:cNvSpPr>
          <p:nvPr>
            <p:ph type="subTitle" idx="1"/>
          </p:nvPr>
        </p:nvSpPr>
        <p:spPr/>
        <p:txBody>
          <a:bodyPr/>
          <a:lstStyle/>
          <a:p>
            <a:r>
              <a:rPr lang="en-US" dirty="0"/>
              <a:t>Dr. Nakieta Lankster</a:t>
            </a:r>
          </a:p>
        </p:txBody>
      </p:sp>
    </p:spTree>
    <p:extLst>
      <p:ext uri="{BB962C8B-B14F-4D97-AF65-F5344CB8AC3E}">
        <p14:creationId xmlns:p14="http://schemas.microsoft.com/office/powerpoint/2010/main" val="670222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8DCB3-A811-43C8-8DC6-1AAB15F002C3}"/>
              </a:ext>
            </a:extLst>
          </p:cNvPr>
          <p:cNvSpPr>
            <a:spLocks noGrp="1"/>
          </p:cNvSpPr>
          <p:nvPr>
            <p:ph type="ctrTitle"/>
          </p:nvPr>
        </p:nvSpPr>
        <p:spPr/>
        <p:txBody>
          <a:bodyPr/>
          <a:lstStyle/>
          <a:p>
            <a:r>
              <a:rPr lang="en-US" dirty="0"/>
              <a:t>Elevated Mood </a:t>
            </a:r>
          </a:p>
        </p:txBody>
      </p:sp>
      <p:sp>
        <p:nvSpPr>
          <p:cNvPr id="3" name="Content Placeholder 2">
            <a:extLst>
              <a:ext uri="{FF2B5EF4-FFF2-40B4-BE49-F238E27FC236}">
                <a16:creationId xmlns:a16="http://schemas.microsoft.com/office/drawing/2014/main" id="{7FFB160F-CDBD-4633-A883-755722FEBE70}"/>
              </a:ext>
            </a:extLst>
          </p:cNvPr>
          <p:cNvSpPr>
            <a:spLocks noGrp="1"/>
          </p:cNvSpPr>
          <p:nvPr>
            <p:ph type="subTitle" idx="1"/>
          </p:nvPr>
        </p:nvSpPr>
        <p:spPr/>
        <p:txBody>
          <a:bodyPr/>
          <a:lstStyle/>
          <a:p>
            <a:pPr marL="0" indent="0" algn="ctr">
              <a:buNone/>
            </a:pPr>
            <a:r>
              <a:rPr lang="en-US" dirty="0"/>
              <a:t>A component of euphoria. Intense feelings of well being or happiness </a:t>
            </a:r>
          </a:p>
          <a:p>
            <a:pPr marL="0" indent="0">
              <a:buNone/>
            </a:pPr>
            <a:endParaRPr lang="en-US" dirty="0"/>
          </a:p>
        </p:txBody>
      </p:sp>
    </p:spTree>
    <p:extLst>
      <p:ext uri="{BB962C8B-B14F-4D97-AF65-F5344CB8AC3E}">
        <p14:creationId xmlns:p14="http://schemas.microsoft.com/office/powerpoint/2010/main" val="18473546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DD50A0B-879D-4CF4-BAE9-B586D7438853}"/>
              </a:ext>
            </a:extLst>
          </p:cNvPr>
          <p:cNvSpPr>
            <a:spLocks noGrp="1"/>
          </p:cNvSpPr>
          <p:nvPr>
            <p:ph type="title"/>
          </p:nvPr>
        </p:nvSpPr>
        <p:spPr/>
        <p:txBody>
          <a:bodyPr/>
          <a:lstStyle/>
          <a:p>
            <a:r>
              <a:rPr lang="en-US" dirty="0"/>
              <a:t>Symptoms: Manic Episode </a:t>
            </a:r>
          </a:p>
        </p:txBody>
      </p:sp>
      <p:sp>
        <p:nvSpPr>
          <p:cNvPr id="8" name="Content Placeholder 7">
            <a:extLst>
              <a:ext uri="{FF2B5EF4-FFF2-40B4-BE49-F238E27FC236}">
                <a16:creationId xmlns:a16="http://schemas.microsoft.com/office/drawing/2014/main" id="{02111F65-41E4-43AC-8BD5-12716D2DDB6D}"/>
              </a:ext>
            </a:extLst>
          </p:cNvPr>
          <p:cNvSpPr>
            <a:spLocks noGrp="1"/>
          </p:cNvSpPr>
          <p:nvPr>
            <p:ph idx="1"/>
          </p:nvPr>
        </p:nvSpPr>
        <p:spPr>
          <a:xfrm>
            <a:off x="757646" y="3161211"/>
            <a:ext cx="10646228" cy="1110343"/>
          </a:xfrm>
        </p:spPr>
        <p:txBody>
          <a:bodyPr>
            <a:normAutofit lnSpcReduction="10000"/>
          </a:bodyPr>
          <a:lstStyle/>
          <a:p>
            <a:pPr marL="0" indent="0">
              <a:buNone/>
            </a:pPr>
            <a:r>
              <a:rPr lang="en-US" dirty="0"/>
              <a:t>During the period of mood disturbance and increased energy or activity 3 or more (4 if the mood is only irritable) are present to a significant degree and represent a noticeable change in behavior. </a:t>
            </a:r>
          </a:p>
        </p:txBody>
      </p:sp>
      <p:sp>
        <p:nvSpPr>
          <p:cNvPr id="9" name="Text Placeholder 3">
            <a:extLst>
              <a:ext uri="{FF2B5EF4-FFF2-40B4-BE49-F238E27FC236}">
                <a16:creationId xmlns:a16="http://schemas.microsoft.com/office/drawing/2014/main" id="{6DA8C43F-20C9-4D81-814D-3E2D823ED58E}"/>
              </a:ext>
            </a:extLst>
          </p:cNvPr>
          <p:cNvSpPr txBox="1">
            <a:spLocks/>
          </p:cNvSpPr>
          <p:nvPr/>
        </p:nvSpPr>
        <p:spPr>
          <a:xfrm>
            <a:off x="3718718" y="2671671"/>
            <a:ext cx="4754563" cy="620169"/>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B</a:t>
            </a:r>
          </a:p>
        </p:txBody>
      </p:sp>
      <p:sp>
        <p:nvSpPr>
          <p:cNvPr id="10" name="TextBox 9">
            <a:extLst>
              <a:ext uri="{FF2B5EF4-FFF2-40B4-BE49-F238E27FC236}">
                <a16:creationId xmlns:a16="http://schemas.microsoft.com/office/drawing/2014/main" id="{15EB49A0-A024-48CE-9CBA-ED4278AAA763}"/>
              </a:ext>
            </a:extLst>
          </p:cNvPr>
          <p:cNvSpPr txBox="1"/>
          <p:nvPr/>
        </p:nvSpPr>
        <p:spPr>
          <a:xfrm>
            <a:off x="742406" y="4167052"/>
            <a:ext cx="5338354" cy="2022092"/>
          </a:xfrm>
          <a:prstGeom prst="rect">
            <a:avLst/>
          </a:prstGeom>
          <a:noFill/>
        </p:spPr>
        <p:txBody>
          <a:bodyPr wrap="square" rtlCol="0">
            <a:spAutoFit/>
          </a:bodyPr>
          <a:lstStyle/>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Inflated self-esteem or </a:t>
            </a:r>
            <a:r>
              <a:rPr lang="en-US" sz="2400" dirty="0">
                <a:solidFill>
                  <a:prstClr val="black">
                    <a:lumMod val="85000"/>
                    <a:lumOff val="15000"/>
                  </a:prstClr>
                </a:solidFill>
                <a:hlinkClick r:id="rId3" action="ppaction://hlinksldjump"/>
              </a:rPr>
              <a:t>grandiosity</a:t>
            </a:r>
            <a:r>
              <a:rPr lang="en-US" sz="2400" dirty="0">
                <a:solidFill>
                  <a:prstClr val="black">
                    <a:lumMod val="85000"/>
                    <a:lumOff val="15000"/>
                  </a:prstClr>
                </a:solidFill>
              </a:rPr>
              <a:t> </a:t>
            </a:r>
          </a:p>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Decreased need for sleep</a:t>
            </a:r>
          </a:p>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More talkative</a:t>
            </a:r>
          </a:p>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hlinkClick r:id="rId4" action="ppaction://hlinksldjump"/>
              </a:rPr>
              <a:t>Flight of ideas </a:t>
            </a:r>
            <a:endParaRPr lang="en-US" sz="2400" dirty="0">
              <a:solidFill>
                <a:prstClr val="black">
                  <a:lumMod val="85000"/>
                  <a:lumOff val="15000"/>
                </a:prstClr>
              </a:solidFill>
            </a:endParaRPr>
          </a:p>
        </p:txBody>
      </p:sp>
      <p:sp>
        <p:nvSpPr>
          <p:cNvPr id="11" name="TextBox 10">
            <a:extLst>
              <a:ext uri="{FF2B5EF4-FFF2-40B4-BE49-F238E27FC236}">
                <a16:creationId xmlns:a16="http://schemas.microsoft.com/office/drawing/2014/main" id="{B79F4A49-52A0-4707-9C0A-D8313FF1F9C5}"/>
              </a:ext>
            </a:extLst>
          </p:cNvPr>
          <p:cNvSpPr txBox="1"/>
          <p:nvPr/>
        </p:nvSpPr>
        <p:spPr>
          <a:xfrm>
            <a:off x="5442858" y="4167052"/>
            <a:ext cx="5961016" cy="1871282"/>
          </a:xfrm>
          <a:prstGeom prst="rect">
            <a:avLst/>
          </a:prstGeom>
          <a:noFill/>
        </p:spPr>
        <p:txBody>
          <a:bodyPr wrap="square" rtlCol="0">
            <a:spAutoFit/>
          </a:bodyPr>
          <a:lstStyle/>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Distractibility </a:t>
            </a:r>
          </a:p>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Increase in goal directed activity </a:t>
            </a:r>
          </a:p>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Excessive involvement in activities that have a high potential for painful consequences </a:t>
            </a:r>
          </a:p>
        </p:txBody>
      </p:sp>
      <p:sp>
        <p:nvSpPr>
          <p:cNvPr id="12" name="TextBox 11">
            <a:extLst>
              <a:ext uri="{FF2B5EF4-FFF2-40B4-BE49-F238E27FC236}">
                <a16:creationId xmlns:a16="http://schemas.microsoft.com/office/drawing/2014/main" id="{F4A1F25A-BC9A-4315-A59E-C3934DADD041}"/>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34685020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C39D6-0233-4FF5-8658-A68DB4993C04}"/>
              </a:ext>
            </a:extLst>
          </p:cNvPr>
          <p:cNvSpPr>
            <a:spLocks noGrp="1"/>
          </p:cNvSpPr>
          <p:nvPr>
            <p:ph type="ctrTitle"/>
          </p:nvPr>
        </p:nvSpPr>
        <p:spPr/>
        <p:txBody>
          <a:bodyPr/>
          <a:lstStyle/>
          <a:p>
            <a:r>
              <a:rPr lang="en-US" dirty="0"/>
              <a:t>Flight of ideas</a:t>
            </a:r>
          </a:p>
        </p:txBody>
      </p:sp>
      <p:sp>
        <p:nvSpPr>
          <p:cNvPr id="3" name="Content Placeholder 2">
            <a:extLst>
              <a:ext uri="{FF2B5EF4-FFF2-40B4-BE49-F238E27FC236}">
                <a16:creationId xmlns:a16="http://schemas.microsoft.com/office/drawing/2014/main" id="{68E1BAFA-C484-4216-AB3A-8652AA142003}"/>
              </a:ext>
            </a:extLst>
          </p:cNvPr>
          <p:cNvSpPr>
            <a:spLocks noGrp="1"/>
          </p:cNvSpPr>
          <p:nvPr>
            <p:ph type="subTitle" idx="1"/>
          </p:nvPr>
        </p:nvSpPr>
        <p:spPr/>
        <p:txBody>
          <a:bodyPr/>
          <a:lstStyle/>
          <a:p>
            <a:pPr marL="0" indent="0" algn="ctr">
              <a:buNone/>
            </a:pPr>
            <a:r>
              <a:rPr lang="en-US" dirty="0"/>
              <a:t>Speaking rapidly and jumping from one topic to another</a:t>
            </a:r>
          </a:p>
          <a:p>
            <a:pPr marL="0" indent="0">
              <a:buNone/>
            </a:pPr>
            <a:endParaRPr lang="en-US" dirty="0"/>
          </a:p>
        </p:txBody>
      </p:sp>
    </p:spTree>
    <p:extLst>
      <p:ext uri="{BB962C8B-B14F-4D97-AF65-F5344CB8AC3E}">
        <p14:creationId xmlns:p14="http://schemas.microsoft.com/office/powerpoint/2010/main" val="1159048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82A3D-17CC-404D-9E6D-2B69335C9647}"/>
              </a:ext>
            </a:extLst>
          </p:cNvPr>
          <p:cNvSpPr>
            <a:spLocks noGrp="1"/>
          </p:cNvSpPr>
          <p:nvPr>
            <p:ph type="ctrTitle"/>
          </p:nvPr>
        </p:nvSpPr>
        <p:spPr/>
        <p:txBody>
          <a:bodyPr/>
          <a:lstStyle/>
          <a:p>
            <a:r>
              <a:rPr lang="en-US" dirty="0"/>
              <a:t>Grandiosity </a:t>
            </a:r>
          </a:p>
        </p:txBody>
      </p:sp>
      <p:sp>
        <p:nvSpPr>
          <p:cNvPr id="3" name="Content Placeholder 2">
            <a:extLst>
              <a:ext uri="{FF2B5EF4-FFF2-40B4-BE49-F238E27FC236}">
                <a16:creationId xmlns:a16="http://schemas.microsoft.com/office/drawing/2014/main" id="{7EA051E5-2FC7-46A4-89A9-96062C1BED2C}"/>
              </a:ext>
            </a:extLst>
          </p:cNvPr>
          <p:cNvSpPr>
            <a:spLocks noGrp="1"/>
          </p:cNvSpPr>
          <p:nvPr>
            <p:ph type="subTitle" idx="1"/>
          </p:nvPr>
        </p:nvSpPr>
        <p:spPr/>
        <p:txBody>
          <a:bodyPr/>
          <a:lstStyle/>
          <a:p>
            <a:pPr marL="0" indent="0" algn="ctr">
              <a:buNone/>
            </a:pPr>
            <a:r>
              <a:rPr lang="en-US" dirty="0"/>
              <a:t>Superiority; an exaggerated sense of importance</a:t>
            </a:r>
          </a:p>
          <a:p>
            <a:pPr marL="0" indent="0">
              <a:buNone/>
            </a:pPr>
            <a:endParaRPr lang="en-US" dirty="0"/>
          </a:p>
        </p:txBody>
      </p:sp>
    </p:spTree>
    <p:extLst>
      <p:ext uri="{BB962C8B-B14F-4D97-AF65-F5344CB8AC3E}">
        <p14:creationId xmlns:p14="http://schemas.microsoft.com/office/powerpoint/2010/main" val="3811914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64C46-84F4-4D3B-B8AC-A6DD224A8003}"/>
              </a:ext>
            </a:extLst>
          </p:cNvPr>
          <p:cNvSpPr>
            <a:spLocks noGrp="1"/>
          </p:cNvSpPr>
          <p:nvPr>
            <p:ph type="title"/>
          </p:nvPr>
        </p:nvSpPr>
        <p:spPr/>
        <p:txBody>
          <a:bodyPr/>
          <a:lstStyle/>
          <a:p>
            <a:r>
              <a:rPr lang="en-US" dirty="0"/>
              <a:t>Symptoms: Manic Episode </a:t>
            </a:r>
          </a:p>
        </p:txBody>
      </p:sp>
      <p:sp>
        <p:nvSpPr>
          <p:cNvPr id="3" name="Content Placeholder 2">
            <a:extLst>
              <a:ext uri="{FF2B5EF4-FFF2-40B4-BE49-F238E27FC236}">
                <a16:creationId xmlns:a16="http://schemas.microsoft.com/office/drawing/2014/main" id="{7B3923BF-05E7-4863-8F32-73790EEAB5AD}"/>
              </a:ext>
            </a:extLst>
          </p:cNvPr>
          <p:cNvSpPr>
            <a:spLocks noGrp="1"/>
          </p:cNvSpPr>
          <p:nvPr>
            <p:ph idx="1"/>
          </p:nvPr>
        </p:nvSpPr>
        <p:spPr>
          <a:xfrm>
            <a:off x="1295401" y="3644536"/>
            <a:ext cx="9601196" cy="2231331"/>
          </a:xfrm>
        </p:spPr>
        <p:txBody>
          <a:bodyPr/>
          <a:lstStyle/>
          <a:p>
            <a:pPr marL="0" indent="0">
              <a:buNone/>
            </a:pPr>
            <a:r>
              <a:rPr lang="en-US" dirty="0"/>
              <a:t>Mood disturbance causes impairment in social or occupational functioning or to necessitate hospitalization to prevent harm to self or others, or there or psychotic features. </a:t>
            </a:r>
          </a:p>
        </p:txBody>
      </p:sp>
      <p:sp>
        <p:nvSpPr>
          <p:cNvPr id="4" name="Text Placeholder 3">
            <a:extLst>
              <a:ext uri="{FF2B5EF4-FFF2-40B4-BE49-F238E27FC236}">
                <a16:creationId xmlns:a16="http://schemas.microsoft.com/office/drawing/2014/main" id="{AD028EBE-25CD-429D-A61A-160D94EA5B37}"/>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C</a:t>
            </a:r>
          </a:p>
        </p:txBody>
      </p:sp>
      <p:sp>
        <p:nvSpPr>
          <p:cNvPr id="5" name="TextBox 4">
            <a:extLst>
              <a:ext uri="{FF2B5EF4-FFF2-40B4-BE49-F238E27FC236}">
                <a16:creationId xmlns:a16="http://schemas.microsoft.com/office/drawing/2014/main" id="{F62D4BA8-F132-4FDA-8AA9-9AE4AE2FCEB5}"/>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839657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36922-B4F2-4103-BA8B-D8EC8FA093A7}"/>
              </a:ext>
            </a:extLst>
          </p:cNvPr>
          <p:cNvSpPr>
            <a:spLocks noGrp="1"/>
          </p:cNvSpPr>
          <p:nvPr>
            <p:ph type="title"/>
          </p:nvPr>
        </p:nvSpPr>
        <p:spPr/>
        <p:txBody>
          <a:bodyPr/>
          <a:lstStyle/>
          <a:p>
            <a:r>
              <a:rPr lang="en-US" dirty="0"/>
              <a:t>Symptoms: Manic Episode </a:t>
            </a:r>
          </a:p>
        </p:txBody>
      </p:sp>
      <p:sp>
        <p:nvSpPr>
          <p:cNvPr id="3" name="Content Placeholder 2">
            <a:extLst>
              <a:ext uri="{FF2B5EF4-FFF2-40B4-BE49-F238E27FC236}">
                <a16:creationId xmlns:a16="http://schemas.microsoft.com/office/drawing/2014/main" id="{764CE545-AEA5-4048-82AD-1D423E383924}"/>
              </a:ext>
            </a:extLst>
          </p:cNvPr>
          <p:cNvSpPr>
            <a:spLocks noGrp="1"/>
          </p:cNvSpPr>
          <p:nvPr>
            <p:ph idx="1"/>
          </p:nvPr>
        </p:nvSpPr>
        <p:spPr>
          <a:xfrm>
            <a:off x="1295401" y="3840480"/>
            <a:ext cx="9601196" cy="2035388"/>
          </a:xfrm>
        </p:spPr>
        <p:txBody>
          <a:bodyPr/>
          <a:lstStyle/>
          <a:p>
            <a:pPr marL="0" indent="0">
              <a:buNone/>
            </a:pPr>
            <a:r>
              <a:rPr lang="en-US" dirty="0"/>
              <a:t>Episode is not attributable to the effects of a substance (including medication).</a:t>
            </a:r>
          </a:p>
          <a:p>
            <a:pPr marL="0" indent="0">
              <a:buNone/>
            </a:pPr>
            <a:endParaRPr lang="en-US" dirty="0"/>
          </a:p>
          <a:p>
            <a:pPr marL="0" indent="0">
              <a:buNone/>
            </a:pPr>
            <a:r>
              <a:rPr lang="en-US" dirty="0">
                <a:solidFill>
                  <a:srgbClr val="FF0000"/>
                </a:solidFill>
              </a:rPr>
              <a:t>* At least one lifetime manic episode is required for the diagnosis of Bipolar I Disorder </a:t>
            </a:r>
            <a:r>
              <a:rPr lang="en-US" dirty="0"/>
              <a:t> </a:t>
            </a:r>
          </a:p>
        </p:txBody>
      </p:sp>
      <p:sp>
        <p:nvSpPr>
          <p:cNvPr id="4" name="Text Placeholder 3">
            <a:extLst>
              <a:ext uri="{FF2B5EF4-FFF2-40B4-BE49-F238E27FC236}">
                <a16:creationId xmlns:a16="http://schemas.microsoft.com/office/drawing/2014/main" id="{4E801BEE-9D73-41B0-A4C8-3D7B6E314CC5}"/>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D</a:t>
            </a:r>
          </a:p>
        </p:txBody>
      </p:sp>
      <p:sp>
        <p:nvSpPr>
          <p:cNvPr id="5" name="TextBox 4">
            <a:extLst>
              <a:ext uri="{FF2B5EF4-FFF2-40B4-BE49-F238E27FC236}">
                <a16:creationId xmlns:a16="http://schemas.microsoft.com/office/drawing/2014/main" id="{8CB50AD2-DDA2-4A9A-B73C-5BBE023EA1FD}"/>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1065347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A98A5-AC5F-47C9-85ED-6DA88480BF4F}"/>
              </a:ext>
            </a:extLst>
          </p:cNvPr>
          <p:cNvSpPr>
            <a:spLocks noGrp="1"/>
          </p:cNvSpPr>
          <p:nvPr>
            <p:ph type="title"/>
          </p:nvPr>
        </p:nvSpPr>
        <p:spPr/>
        <p:txBody>
          <a:bodyPr/>
          <a:lstStyle/>
          <a:p>
            <a:endParaRPr lang="en-US" dirty="0"/>
          </a:p>
        </p:txBody>
      </p:sp>
      <p:pic>
        <p:nvPicPr>
          <p:cNvPr id="7" name="Online Media 6">
            <a:hlinkClick r:id="" action="ppaction://media"/>
            <a:extLst>
              <a:ext uri="{FF2B5EF4-FFF2-40B4-BE49-F238E27FC236}">
                <a16:creationId xmlns:a16="http://schemas.microsoft.com/office/drawing/2014/main" id="{2B1184D5-2742-4DF3-953C-E5A43CBA8529}"/>
              </a:ext>
            </a:extLst>
          </p:cNvPr>
          <p:cNvPicPr>
            <a:picLocks noGrp="1" noRot="1" noChangeAspect="1"/>
          </p:cNvPicPr>
          <p:nvPr>
            <p:ph idx="1"/>
            <a:videoFile r:link="rId1"/>
          </p:nvPr>
        </p:nvPicPr>
        <p:blipFill>
          <a:blip r:embed="rId3"/>
          <a:stretch>
            <a:fillRect/>
          </a:stretch>
        </p:blipFill>
        <p:spPr>
          <a:xfrm>
            <a:off x="-82" y="419100"/>
            <a:ext cx="12280982" cy="6438900"/>
          </a:xfrm>
          <a:prstGeom prst="rect">
            <a:avLst/>
          </a:prstGeom>
        </p:spPr>
      </p:pic>
      <p:sp>
        <p:nvSpPr>
          <p:cNvPr id="9" name="Oval 8">
            <a:hlinkClick r:id="rId4"/>
            <a:extLst>
              <a:ext uri="{FF2B5EF4-FFF2-40B4-BE49-F238E27FC236}">
                <a16:creationId xmlns:a16="http://schemas.microsoft.com/office/drawing/2014/main" id="{8F6707EF-C469-44FE-BA6B-00440DD667F9}"/>
              </a:ext>
            </a:extLst>
          </p:cNvPr>
          <p:cNvSpPr/>
          <p:nvPr/>
        </p:nvSpPr>
        <p:spPr>
          <a:xfrm>
            <a:off x="190500" y="44450"/>
            <a:ext cx="774700" cy="33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5073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3B603-95E5-44DA-BD82-B76E5346359B}"/>
              </a:ext>
            </a:extLst>
          </p:cNvPr>
          <p:cNvSpPr>
            <a:spLocks noGrp="1"/>
          </p:cNvSpPr>
          <p:nvPr>
            <p:ph type="title"/>
          </p:nvPr>
        </p:nvSpPr>
        <p:spPr/>
        <p:txBody>
          <a:bodyPr/>
          <a:lstStyle/>
          <a:p>
            <a:endParaRPr lang="en-US" dirty="0"/>
          </a:p>
        </p:txBody>
      </p:sp>
      <p:pic>
        <p:nvPicPr>
          <p:cNvPr id="4" name="Online Media 3">
            <a:hlinkClick r:id="" action="ppaction://media"/>
            <a:extLst>
              <a:ext uri="{FF2B5EF4-FFF2-40B4-BE49-F238E27FC236}">
                <a16:creationId xmlns:a16="http://schemas.microsoft.com/office/drawing/2014/main" id="{F9DCC295-EF2D-4BE4-8DB9-CAFE0E5B9F7D}"/>
              </a:ext>
            </a:extLst>
          </p:cNvPr>
          <p:cNvPicPr>
            <a:picLocks noGrp="1" noRot="1" noChangeAspect="1"/>
          </p:cNvPicPr>
          <p:nvPr>
            <p:ph idx="1"/>
            <a:videoFile r:link="rId1"/>
          </p:nvPr>
        </p:nvPicPr>
        <p:blipFill>
          <a:blip r:embed="rId4"/>
          <a:stretch>
            <a:fillRect/>
          </a:stretch>
        </p:blipFill>
        <p:spPr>
          <a:xfrm>
            <a:off x="-1381125" y="-342900"/>
            <a:ext cx="14154150" cy="7743825"/>
          </a:xfrm>
          <a:prstGeom prst="rect">
            <a:avLst/>
          </a:prstGeom>
        </p:spPr>
      </p:pic>
    </p:spTree>
    <p:extLst>
      <p:ext uri="{BB962C8B-B14F-4D97-AF65-F5344CB8AC3E}">
        <p14:creationId xmlns:p14="http://schemas.microsoft.com/office/powerpoint/2010/main" val="2887635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19DB5-CB1F-4BFE-BF1C-F88D41C8FC76}"/>
              </a:ext>
            </a:extLst>
          </p:cNvPr>
          <p:cNvSpPr>
            <a:spLocks noGrp="1"/>
          </p:cNvSpPr>
          <p:nvPr>
            <p:ph type="title"/>
          </p:nvPr>
        </p:nvSpPr>
        <p:spPr/>
        <p:txBody>
          <a:bodyPr/>
          <a:lstStyle/>
          <a:p>
            <a:r>
              <a:rPr lang="en-US" dirty="0"/>
              <a:t>Symptoms: Hypomanic Episode </a:t>
            </a:r>
          </a:p>
        </p:txBody>
      </p:sp>
      <p:sp>
        <p:nvSpPr>
          <p:cNvPr id="3" name="Content Placeholder 2">
            <a:extLst>
              <a:ext uri="{FF2B5EF4-FFF2-40B4-BE49-F238E27FC236}">
                <a16:creationId xmlns:a16="http://schemas.microsoft.com/office/drawing/2014/main" id="{43087309-D6BA-4A69-979D-6B6EEC8494E3}"/>
              </a:ext>
            </a:extLst>
          </p:cNvPr>
          <p:cNvSpPr>
            <a:spLocks noGrp="1"/>
          </p:cNvSpPr>
          <p:nvPr>
            <p:ph idx="1"/>
          </p:nvPr>
        </p:nvSpPr>
        <p:spPr>
          <a:xfrm>
            <a:off x="1295401" y="3226526"/>
            <a:ext cx="9601196" cy="2649342"/>
          </a:xfrm>
        </p:spPr>
        <p:txBody>
          <a:bodyPr/>
          <a:lstStyle/>
          <a:p>
            <a:pPr marL="0" indent="0">
              <a:buNone/>
            </a:pPr>
            <a:r>
              <a:rPr lang="en-US" dirty="0"/>
              <a:t>A distinct period of abnormally and persistently elevated, expansive, or irritable mood and abnormally and persistently increased activity or energy, lasting at least 4 consecutive days and present most of the day, nearly every day. </a:t>
            </a:r>
          </a:p>
        </p:txBody>
      </p:sp>
      <p:sp>
        <p:nvSpPr>
          <p:cNvPr id="4" name="Text Placeholder 3">
            <a:extLst>
              <a:ext uri="{FF2B5EF4-FFF2-40B4-BE49-F238E27FC236}">
                <a16:creationId xmlns:a16="http://schemas.microsoft.com/office/drawing/2014/main" id="{8E23E70F-C710-4A34-BA3E-7FEEA7F3B7E2}"/>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A</a:t>
            </a:r>
          </a:p>
        </p:txBody>
      </p:sp>
      <p:sp>
        <p:nvSpPr>
          <p:cNvPr id="5" name="TextBox 4">
            <a:extLst>
              <a:ext uri="{FF2B5EF4-FFF2-40B4-BE49-F238E27FC236}">
                <a16:creationId xmlns:a16="http://schemas.microsoft.com/office/drawing/2014/main" id="{0A05F5D9-64D3-47F8-A518-495598A5EEF5}"/>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1821398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49ACD-8051-44B6-A598-D8733B421838}"/>
              </a:ext>
            </a:extLst>
          </p:cNvPr>
          <p:cNvSpPr>
            <a:spLocks noGrp="1"/>
          </p:cNvSpPr>
          <p:nvPr>
            <p:ph type="title"/>
          </p:nvPr>
        </p:nvSpPr>
        <p:spPr/>
        <p:txBody>
          <a:bodyPr/>
          <a:lstStyle/>
          <a:p>
            <a:r>
              <a:rPr lang="en-US" dirty="0"/>
              <a:t>Symptoms: Hypomanic Episode </a:t>
            </a:r>
          </a:p>
        </p:txBody>
      </p:sp>
      <p:sp>
        <p:nvSpPr>
          <p:cNvPr id="3" name="Content Placeholder 2">
            <a:extLst>
              <a:ext uri="{FF2B5EF4-FFF2-40B4-BE49-F238E27FC236}">
                <a16:creationId xmlns:a16="http://schemas.microsoft.com/office/drawing/2014/main" id="{5C1B1ABA-4E7C-476C-AEF2-989D1B88A547}"/>
              </a:ext>
            </a:extLst>
          </p:cNvPr>
          <p:cNvSpPr>
            <a:spLocks noGrp="1"/>
          </p:cNvSpPr>
          <p:nvPr>
            <p:ph idx="1"/>
          </p:nvPr>
        </p:nvSpPr>
        <p:spPr>
          <a:xfrm>
            <a:off x="770708" y="3148149"/>
            <a:ext cx="10711543" cy="1175657"/>
          </a:xfrm>
        </p:spPr>
        <p:txBody>
          <a:bodyPr>
            <a:normAutofit lnSpcReduction="10000"/>
          </a:bodyPr>
          <a:lstStyle/>
          <a:p>
            <a:pPr marL="0" indent="0">
              <a:buNone/>
            </a:pPr>
            <a:r>
              <a:rPr lang="en-US" dirty="0"/>
              <a:t>During the period of mood disturbance and increased energy and activity, 3 (or more) of the following symptoms (4 if the mood is only irritable) have persisted, represent a noticeable change from usual behavior, and have been present to a significant degree. </a:t>
            </a:r>
          </a:p>
        </p:txBody>
      </p:sp>
      <p:sp>
        <p:nvSpPr>
          <p:cNvPr id="4" name="Text Placeholder 3">
            <a:extLst>
              <a:ext uri="{FF2B5EF4-FFF2-40B4-BE49-F238E27FC236}">
                <a16:creationId xmlns:a16="http://schemas.microsoft.com/office/drawing/2014/main" id="{36AEA68D-C229-4A3B-B294-4392FA1BE254}"/>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B</a:t>
            </a:r>
          </a:p>
        </p:txBody>
      </p:sp>
      <p:pic>
        <p:nvPicPr>
          <p:cNvPr id="6" name="Picture 5">
            <a:extLst>
              <a:ext uri="{FF2B5EF4-FFF2-40B4-BE49-F238E27FC236}">
                <a16:creationId xmlns:a16="http://schemas.microsoft.com/office/drawing/2014/main" id="{93D939BC-734F-45DD-9A04-7DB7744D7802}"/>
              </a:ext>
            </a:extLst>
          </p:cNvPr>
          <p:cNvPicPr>
            <a:picLocks noChangeAspect="1"/>
          </p:cNvPicPr>
          <p:nvPr/>
        </p:nvPicPr>
        <p:blipFill>
          <a:blip r:embed="rId2"/>
          <a:stretch>
            <a:fillRect/>
          </a:stretch>
        </p:blipFill>
        <p:spPr>
          <a:xfrm>
            <a:off x="770708" y="4064195"/>
            <a:ext cx="5450296" cy="2243522"/>
          </a:xfrm>
          <a:prstGeom prst="rect">
            <a:avLst/>
          </a:prstGeom>
        </p:spPr>
      </p:pic>
      <p:sp>
        <p:nvSpPr>
          <p:cNvPr id="7" name="TextBox 6">
            <a:extLst>
              <a:ext uri="{FF2B5EF4-FFF2-40B4-BE49-F238E27FC236}">
                <a16:creationId xmlns:a16="http://schemas.microsoft.com/office/drawing/2014/main" id="{41ECB57C-D67C-48FC-9FC5-2BBD0C9CE27F}"/>
              </a:ext>
            </a:extLst>
          </p:cNvPr>
          <p:cNvSpPr txBox="1"/>
          <p:nvPr/>
        </p:nvSpPr>
        <p:spPr>
          <a:xfrm>
            <a:off x="5706291" y="4266352"/>
            <a:ext cx="5775959" cy="1871282"/>
          </a:xfrm>
          <a:prstGeom prst="rect">
            <a:avLst/>
          </a:prstGeom>
          <a:noFill/>
        </p:spPr>
        <p:txBody>
          <a:bodyPr wrap="square" rtlCol="0">
            <a:spAutoFit/>
          </a:bodyPr>
          <a:lstStyle/>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Distractibility </a:t>
            </a:r>
          </a:p>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Increased in goal-directed </a:t>
            </a:r>
          </a:p>
          <a:p>
            <a:pPr marL="285750" lvl="0" indent="-285750">
              <a:spcBef>
                <a:spcPct val="20000"/>
              </a:spcBef>
              <a:spcAft>
                <a:spcPts val="600"/>
              </a:spcAft>
              <a:buClr>
                <a:srgbClr val="83992A"/>
              </a:buClr>
              <a:buSzPct val="115000"/>
              <a:buFont typeface="Arial"/>
              <a:buChar char="•"/>
            </a:pPr>
            <a:r>
              <a:rPr lang="en-US" sz="2400" dirty="0">
                <a:solidFill>
                  <a:prstClr val="black">
                    <a:lumMod val="85000"/>
                    <a:lumOff val="15000"/>
                  </a:prstClr>
                </a:solidFill>
              </a:rPr>
              <a:t>Excessive involvement in activities that have a high potential for painful consequences </a:t>
            </a:r>
          </a:p>
        </p:txBody>
      </p:sp>
      <p:sp>
        <p:nvSpPr>
          <p:cNvPr id="8" name="TextBox 7">
            <a:extLst>
              <a:ext uri="{FF2B5EF4-FFF2-40B4-BE49-F238E27FC236}">
                <a16:creationId xmlns:a16="http://schemas.microsoft.com/office/drawing/2014/main" id="{286E23C4-CECA-4019-A69D-AC812C6C36A5}"/>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192519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109DDF7-63B3-4B98-B60C-025BD3EAE019}"/>
              </a:ext>
            </a:extLst>
          </p:cNvPr>
          <p:cNvSpPr>
            <a:spLocks noGrp="1"/>
          </p:cNvSpPr>
          <p:nvPr>
            <p:ph type="title"/>
          </p:nvPr>
        </p:nvSpPr>
        <p:spPr>
          <a:xfrm>
            <a:off x="1295402" y="982132"/>
            <a:ext cx="9601196" cy="859731"/>
          </a:xfrm>
        </p:spPr>
        <p:txBody>
          <a:bodyPr/>
          <a:lstStyle/>
          <a:p>
            <a:r>
              <a:rPr lang="en-US" dirty="0"/>
              <a:t>Agenda</a:t>
            </a:r>
          </a:p>
        </p:txBody>
      </p:sp>
      <p:graphicFrame>
        <p:nvGraphicFramePr>
          <p:cNvPr id="6" name="Content Placeholder 5">
            <a:extLst>
              <a:ext uri="{FF2B5EF4-FFF2-40B4-BE49-F238E27FC236}">
                <a16:creationId xmlns:a16="http://schemas.microsoft.com/office/drawing/2014/main" id="{21347F9A-A998-4B3E-BDE0-26901B45DC77}"/>
              </a:ext>
            </a:extLst>
          </p:cNvPr>
          <p:cNvGraphicFramePr>
            <a:graphicFrameLocks noGrp="1"/>
          </p:cNvGraphicFramePr>
          <p:nvPr>
            <p:ph idx="1"/>
            <p:extLst>
              <p:ext uri="{D42A27DB-BD31-4B8C-83A1-F6EECF244321}">
                <p14:modId xmlns:p14="http://schemas.microsoft.com/office/powerpoint/2010/main" val="1111256505"/>
              </p:ext>
            </p:extLst>
          </p:nvPr>
        </p:nvGraphicFramePr>
        <p:xfrm>
          <a:off x="1295400" y="1841863"/>
          <a:ext cx="9601200" cy="43629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36208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2D5DD-8DFB-4AD2-9C7D-5407890806A5}"/>
              </a:ext>
            </a:extLst>
          </p:cNvPr>
          <p:cNvSpPr>
            <a:spLocks noGrp="1"/>
          </p:cNvSpPr>
          <p:nvPr>
            <p:ph type="title"/>
          </p:nvPr>
        </p:nvSpPr>
        <p:spPr/>
        <p:txBody>
          <a:bodyPr/>
          <a:lstStyle/>
          <a:p>
            <a:r>
              <a:rPr lang="en-US" dirty="0"/>
              <a:t>Symptoms: Hypomanic Episode  </a:t>
            </a:r>
          </a:p>
        </p:txBody>
      </p:sp>
      <p:sp>
        <p:nvSpPr>
          <p:cNvPr id="3" name="Content Placeholder 2">
            <a:extLst>
              <a:ext uri="{FF2B5EF4-FFF2-40B4-BE49-F238E27FC236}">
                <a16:creationId xmlns:a16="http://schemas.microsoft.com/office/drawing/2014/main" id="{8AE26E6B-0A7C-462D-B95C-70E7F8387023}"/>
              </a:ext>
            </a:extLst>
          </p:cNvPr>
          <p:cNvSpPr>
            <a:spLocks noGrp="1"/>
          </p:cNvSpPr>
          <p:nvPr>
            <p:ph idx="1"/>
          </p:nvPr>
        </p:nvSpPr>
        <p:spPr>
          <a:xfrm>
            <a:off x="1295401" y="3618410"/>
            <a:ext cx="9601196" cy="2257457"/>
          </a:xfrm>
        </p:spPr>
        <p:txBody>
          <a:bodyPr/>
          <a:lstStyle/>
          <a:p>
            <a:pPr marL="0" indent="0">
              <a:buNone/>
            </a:pPr>
            <a:r>
              <a:rPr lang="en-US" dirty="0"/>
              <a:t>Episode is associated with an unequivocal change in functioning that is uncharacteristic of the individual when not symptomatic </a:t>
            </a:r>
          </a:p>
        </p:txBody>
      </p:sp>
      <p:sp>
        <p:nvSpPr>
          <p:cNvPr id="4" name="Text Placeholder 3">
            <a:extLst>
              <a:ext uri="{FF2B5EF4-FFF2-40B4-BE49-F238E27FC236}">
                <a16:creationId xmlns:a16="http://schemas.microsoft.com/office/drawing/2014/main" id="{DFA8AA55-9C8A-43F1-9424-DDD231631433}"/>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C</a:t>
            </a:r>
          </a:p>
        </p:txBody>
      </p:sp>
      <p:sp>
        <p:nvSpPr>
          <p:cNvPr id="5" name="TextBox 4">
            <a:extLst>
              <a:ext uri="{FF2B5EF4-FFF2-40B4-BE49-F238E27FC236}">
                <a16:creationId xmlns:a16="http://schemas.microsoft.com/office/drawing/2014/main" id="{AAEF5738-C734-4156-A476-467A62E7B421}"/>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1133086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93369-35B0-4A6E-AD7E-4203D19BE14D}"/>
              </a:ext>
            </a:extLst>
          </p:cNvPr>
          <p:cNvSpPr>
            <a:spLocks noGrp="1"/>
          </p:cNvSpPr>
          <p:nvPr>
            <p:ph type="title"/>
          </p:nvPr>
        </p:nvSpPr>
        <p:spPr/>
        <p:txBody>
          <a:bodyPr/>
          <a:lstStyle/>
          <a:p>
            <a:r>
              <a:rPr lang="en-US" dirty="0"/>
              <a:t>Symptoms: Hypomanic Episode  </a:t>
            </a:r>
          </a:p>
        </p:txBody>
      </p:sp>
      <p:sp>
        <p:nvSpPr>
          <p:cNvPr id="3" name="Content Placeholder 2">
            <a:extLst>
              <a:ext uri="{FF2B5EF4-FFF2-40B4-BE49-F238E27FC236}">
                <a16:creationId xmlns:a16="http://schemas.microsoft.com/office/drawing/2014/main" id="{E3135E8A-F8BE-4D0E-979B-647D5BEDA40D}"/>
              </a:ext>
            </a:extLst>
          </p:cNvPr>
          <p:cNvSpPr>
            <a:spLocks noGrp="1"/>
          </p:cNvSpPr>
          <p:nvPr>
            <p:ph idx="1"/>
          </p:nvPr>
        </p:nvSpPr>
        <p:spPr>
          <a:xfrm>
            <a:off x="1295401" y="3631474"/>
            <a:ext cx="9601196" cy="2244394"/>
          </a:xfrm>
        </p:spPr>
        <p:txBody>
          <a:bodyPr/>
          <a:lstStyle/>
          <a:p>
            <a:pPr marL="0" indent="0">
              <a:buNone/>
            </a:pPr>
            <a:r>
              <a:rPr lang="en-US" dirty="0"/>
              <a:t>The disturbance in mood and change in functioning are observable by others </a:t>
            </a:r>
          </a:p>
        </p:txBody>
      </p:sp>
      <p:sp>
        <p:nvSpPr>
          <p:cNvPr id="4" name="Text Placeholder 3">
            <a:extLst>
              <a:ext uri="{FF2B5EF4-FFF2-40B4-BE49-F238E27FC236}">
                <a16:creationId xmlns:a16="http://schemas.microsoft.com/office/drawing/2014/main" id="{650583C0-6FB8-439F-BF90-62E95E4C5ECF}"/>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D</a:t>
            </a:r>
          </a:p>
        </p:txBody>
      </p:sp>
      <p:sp>
        <p:nvSpPr>
          <p:cNvPr id="5" name="TextBox 4">
            <a:extLst>
              <a:ext uri="{FF2B5EF4-FFF2-40B4-BE49-F238E27FC236}">
                <a16:creationId xmlns:a16="http://schemas.microsoft.com/office/drawing/2014/main" id="{E02821F6-42D5-4D24-B378-4D156DEBE6DB}"/>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39126899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749C-32CC-4762-BEB4-12BBCF33846E}"/>
              </a:ext>
            </a:extLst>
          </p:cNvPr>
          <p:cNvSpPr>
            <a:spLocks noGrp="1"/>
          </p:cNvSpPr>
          <p:nvPr>
            <p:ph type="title"/>
          </p:nvPr>
        </p:nvSpPr>
        <p:spPr/>
        <p:txBody>
          <a:bodyPr/>
          <a:lstStyle/>
          <a:p>
            <a:r>
              <a:rPr lang="en-US" dirty="0"/>
              <a:t>Symptoms: Hypomanic Episode </a:t>
            </a:r>
          </a:p>
        </p:txBody>
      </p:sp>
      <p:sp>
        <p:nvSpPr>
          <p:cNvPr id="3" name="Content Placeholder 2">
            <a:extLst>
              <a:ext uri="{FF2B5EF4-FFF2-40B4-BE49-F238E27FC236}">
                <a16:creationId xmlns:a16="http://schemas.microsoft.com/office/drawing/2014/main" id="{FB01F4D8-6D77-4FDC-9767-0775E2D8F75D}"/>
              </a:ext>
            </a:extLst>
          </p:cNvPr>
          <p:cNvSpPr>
            <a:spLocks noGrp="1"/>
          </p:cNvSpPr>
          <p:nvPr>
            <p:ph idx="1"/>
          </p:nvPr>
        </p:nvSpPr>
        <p:spPr>
          <a:xfrm>
            <a:off x="1295401" y="3493996"/>
            <a:ext cx="9601196" cy="2381872"/>
          </a:xfrm>
        </p:spPr>
        <p:txBody>
          <a:bodyPr/>
          <a:lstStyle/>
          <a:p>
            <a:pPr marL="0" indent="0">
              <a:buNone/>
            </a:pPr>
            <a:r>
              <a:rPr lang="en-US" dirty="0">
                <a:solidFill>
                  <a:srgbClr val="FF0000"/>
                </a:solidFill>
              </a:rPr>
              <a:t>The episode is not severe enough to cause marked impairment in social or occupational functioning or to necessitate hospitalization. If there are psychotic features, the episode is, by definition, manic. </a:t>
            </a:r>
          </a:p>
        </p:txBody>
      </p:sp>
      <p:sp>
        <p:nvSpPr>
          <p:cNvPr id="4" name="Text Placeholder 3">
            <a:extLst>
              <a:ext uri="{FF2B5EF4-FFF2-40B4-BE49-F238E27FC236}">
                <a16:creationId xmlns:a16="http://schemas.microsoft.com/office/drawing/2014/main" id="{CD393607-C76E-450C-B1D4-6BC437F76C36}"/>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E</a:t>
            </a:r>
          </a:p>
        </p:txBody>
      </p:sp>
      <p:sp>
        <p:nvSpPr>
          <p:cNvPr id="5" name="TextBox 4">
            <a:extLst>
              <a:ext uri="{FF2B5EF4-FFF2-40B4-BE49-F238E27FC236}">
                <a16:creationId xmlns:a16="http://schemas.microsoft.com/office/drawing/2014/main" id="{E8CC6CD9-0273-4AEE-870C-955A7394550D}"/>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1777391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726AC-10B5-412C-AF77-5075AF962F09}"/>
              </a:ext>
            </a:extLst>
          </p:cNvPr>
          <p:cNvSpPr>
            <a:spLocks noGrp="1"/>
          </p:cNvSpPr>
          <p:nvPr>
            <p:ph type="title"/>
          </p:nvPr>
        </p:nvSpPr>
        <p:spPr/>
        <p:txBody>
          <a:bodyPr/>
          <a:lstStyle/>
          <a:p>
            <a:r>
              <a:rPr lang="en-US" dirty="0"/>
              <a:t>Symptoms: Hypomanic Episode </a:t>
            </a:r>
          </a:p>
        </p:txBody>
      </p:sp>
      <p:sp>
        <p:nvSpPr>
          <p:cNvPr id="3" name="Content Placeholder 2">
            <a:extLst>
              <a:ext uri="{FF2B5EF4-FFF2-40B4-BE49-F238E27FC236}">
                <a16:creationId xmlns:a16="http://schemas.microsoft.com/office/drawing/2014/main" id="{ABCBB80C-5886-417E-8B86-8A8BA44C09FC}"/>
              </a:ext>
            </a:extLst>
          </p:cNvPr>
          <p:cNvSpPr>
            <a:spLocks noGrp="1"/>
          </p:cNvSpPr>
          <p:nvPr>
            <p:ph idx="1"/>
          </p:nvPr>
        </p:nvSpPr>
        <p:spPr>
          <a:xfrm>
            <a:off x="1295401" y="3493996"/>
            <a:ext cx="9601196" cy="2381872"/>
          </a:xfrm>
        </p:spPr>
        <p:txBody>
          <a:bodyPr/>
          <a:lstStyle/>
          <a:p>
            <a:pPr marL="0" indent="0">
              <a:buNone/>
            </a:pPr>
            <a:r>
              <a:rPr lang="en-US" dirty="0"/>
              <a:t>The episode is not attributable to the physiological effects of a substance </a:t>
            </a:r>
          </a:p>
          <a:p>
            <a:pPr marL="0" indent="0">
              <a:buNone/>
            </a:pPr>
            <a:endParaRPr lang="en-US" dirty="0"/>
          </a:p>
          <a:p>
            <a:pPr marL="0" indent="0">
              <a:buNone/>
            </a:pPr>
            <a:endParaRPr lang="en-US" dirty="0"/>
          </a:p>
          <a:p>
            <a:pPr marL="0" indent="0">
              <a:buNone/>
            </a:pPr>
            <a:r>
              <a:rPr lang="en-US" dirty="0">
                <a:solidFill>
                  <a:srgbClr val="FF0000"/>
                </a:solidFill>
              </a:rPr>
              <a:t>* Hypomanic episodes are common in Bipolar I Disorder but are not required for the diagnosis </a:t>
            </a:r>
          </a:p>
        </p:txBody>
      </p:sp>
      <p:sp>
        <p:nvSpPr>
          <p:cNvPr id="4" name="Text Placeholder 3">
            <a:extLst>
              <a:ext uri="{FF2B5EF4-FFF2-40B4-BE49-F238E27FC236}">
                <a16:creationId xmlns:a16="http://schemas.microsoft.com/office/drawing/2014/main" id="{886B9C04-28CE-4AF2-9A89-D79B94239B0C}"/>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F</a:t>
            </a:r>
          </a:p>
        </p:txBody>
      </p:sp>
      <p:sp>
        <p:nvSpPr>
          <p:cNvPr id="5" name="TextBox 4">
            <a:extLst>
              <a:ext uri="{FF2B5EF4-FFF2-40B4-BE49-F238E27FC236}">
                <a16:creationId xmlns:a16="http://schemas.microsoft.com/office/drawing/2014/main" id="{0E481A89-AE18-48E3-9C6A-1231ED34727C}"/>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3787790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16220-EB87-45B5-A433-C25E9A9667D1}"/>
              </a:ext>
            </a:extLst>
          </p:cNvPr>
          <p:cNvSpPr>
            <a:spLocks noGrp="1"/>
          </p:cNvSpPr>
          <p:nvPr>
            <p:ph type="title"/>
          </p:nvPr>
        </p:nvSpPr>
        <p:spPr/>
        <p:txBody>
          <a:bodyPr/>
          <a:lstStyle/>
          <a:p>
            <a:r>
              <a:rPr lang="en-US" dirty="0"/>
              <a:t>Symptoms: Major Depressive Episode</a:t>
            </a:r>
          </a:p>
        </p:txBody>
      </p:sp>
      <p:sp>
        <p:nvSpPr>
          <p:cNvPr id="3" name="Content Placeholder 2">
            <a:extLst>
              <a:ext uri="{FF2B5EF4-FFF2-40B4-BE49-F238E27FC236}">
                <a16:creationId xmlns:a16="http://schemas.microsoft.com/office/drawing/2014/main" id="{2C9F3574-B107-42F9-BA45-96D60B889154}"/>
              </a:ext>
            </a:extLst>
          </p:cNvPr>
          <p:cNvSpPr>
            <a:spLocks noGrp="1"/>
          </p:cNvSpPr>
          <p:nvPr>
            <p:ph idx="1"/>
          </p:nvPr>
        </p:nvSpPr>
        <p:spPr>
          <a:xfrm>
            <a:off x="770708" y="2863186"/>
            <a:ext cx="10633166" cy="1120986"/>
          </a:xfrm>
        </p:spPr>
        <p:txBody>
          <a:bodyPr>
            <a:normAutofit lnSpcReduction="10000"/>
          </a:bodyPr>
          <a:lstStyle/>
          <a:p>
            <a:pPr marL="0" indent="0">
              <a:buNone/>
            </a:pPr>
            <a:r>
              <a:rPr lang="en-US" dirty="0"/>
              <a:t>5 (or more) of the following symptoms have been present during the same 2 week period &amp; represent a change from previous functioning; at least one of the symptoms is depressed mood or loss of interest or pleasure </a:t>
            </a:r>
          </a:p>
        </p:txBody>
      </p:sp>
      <p:sp>
        <p:nvSpPr>
          <p:cNvPr id="4" name="Text Placeholder 3">
            <a:extLst>
              <a:ext uri="{FF2B5EF4-FFF2-40B4-BE49-F238E27FC236}">
                <a16:creationId xmlns:a16="http://schemas.microsoft.com/office/drawing/2014/main" id="{A5EAADBF-B3D4-4776-B064-0BC654172A61}"/>
              </a:ext>
            </a:extLst>
          </p:cNvPr>
          <p:cNvSpPr txBox="1">
            <a:spLocks/>
          </p:cNvSpPr>
          <p:nvPr/>
        </p:nvSpPr>
        <p:spPr>
          <a:xfrm>
            <a:off x="3718718" y="2475728"/>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A</a:t>
            </a:r>
          </a:p>
        </p:txBody>
      </p:sp>
      <p:sp>
        <p:nvSpPr>
          <p:cNvPr id="6" name="TextBox 5">
            <a:extLst>
              <a:ext uri="{FF2B5EF4-FFF2-40B4-BE49-F238E27FC236}">
                <a16:creationId xmlns:a16="http://schemas.microsoft.com/office/drawing/2014/main" id="{A1B55BEA-9BE4-449D-BF62-82D5FA7534A7}"/>
              </a:ext>
            </a:extLst>
          </p:cNvPr>
          <p:cNvSpPr txBox="1"/>
          <p:nvPr/>
        </p:nvSpPr>
        <p:spPr>
          <a:xfrm>
            <a:off x="616130" y="3875240"/>
            <a:ext cx="5902236" cy="2219069"/>
          </a:xfrm>
          <a:prstGeom prst="rect">
            <a:avLst/>
          </a:prstGeom>
          <a:noFill/>
        </p:spPr>
        <p:txBody>
          <a:bodyPr wrap="square" rtlCol="0">
            <a:spAutoFit/>
          </a:bodyPr>
          <a:lstStyle/>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rPr>
              <a:t>Depressed most of the day, nearly every day </a:t>
            </a:r>
          </a:p>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rPr>
              <a:t>Diminished interest or pleasure in all or most activities </a:t>
            </a:r>
          </a:p>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rPr>
              <a:t>Weight loss or gain</a:t>
            </a:r>
          </a:p>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hlinkClick r:id="rId3" action="ppaction://hlinksldjump"/>
              </a:rPr>
              <a:t>Recurrent thoughts of death</a:t>
            </a:r>
            <a:endParaRPr lang="en-US" sz="2200" dirty="0">
              <a:solidFill>
                <a:prstClr val="black">
                  <a:lumMod val="85000"/>
                  <a:lumOff val="15000"/>
                </a:prstClr>
              </a:solidFill>
            </a:endParaRPr>
          </a:p>
        </p:txBody>
      </p:sp>
      <p:sp>
        <p:nvSpPr>
          <p:cNvPr id="7" name="TextBox 6">
            <a:extLst>
              <a:ext uri="{FF2B5EF4-FFF2-40B4-BE49-F238E27FC236}">
                <a16:creationId xmlns:a16="http://schemas.microsoft.com/office/drawing/2014/main" id="{DDC37FCC-F151-4840-BEE9-2710001E3ECE}"/>
              </a:ext>
            </a:extLst>
          </p:cNvPr>
          <p:cNvSpPr txBox="1"/>
          <p:nvPr/>
        </p:nvSpPr>
        <p:spPr>
          <a:xfrm>
            <a:off x="6346372" y="3875240"/>
            <a:ext cx="5212080" cy="2400657"/>
          </a:xfrm>
          <a:prstGeom prst="rect">
            <a:avLst/>
          </a:prstGeom>
          <a:noFill/>
        </p:spPr>
        <p:txBody>
          <a:bodyPr wrap="square" rtlCol="0">
            <a:spAutoFit/>
          </a:bodyPr>
          <a:lstStyle/>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rPr>
              <a:t>Insomnia or </a:t>
            </a:r>
            <a:r>
              <a:rPr lang="en-US" sz="2200" dirty="0">
                <a:solidFill>
                  <a:prstClr val="black">
                    <a:lumMod val="85000"/>
                    <a:lumOff val="15000"/>
                  </a:prstClr>
                </a:solidFill>
                <a:hlinkClick r:id="rId4" action="ppaction://hlinksldjump"/>
              </a:rPr>
              <a:t>Hypersomnia</a:t>
            </a:r>
            <a:r>
              <a:rPr lang="en-US" sz="2200" dirty="0">
                <a:solidFill>
                  <a:prstClr val="black">
                    <a:lumMod val="85000"/>
                    <a:lumOff val="15000"/>
                  </a:prstClr>
                </a:solidFill>
              </a:rPr>
              <a:t>  </a:t>
            </a:r>
          </a:p>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hlinkClick r:id="rId5" action="ppaction://hlinksldjump"/>
              </a:rPr>
              <a:t>Psychomotor agitation or retardation</a:t>
            </a:r>
            <a:endParaRPr lang="en-US" sz="2200" dirty="0">
              <a:solidFill>
                <a:prstClr val="black">
                  <a:lumMod val="85000"/>
                  <a:lumOff val="15000"/>
                </a:prstClr>
              </a:solidFill>
            </a:endParaRPr>
          </a:p>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rPr>
              <a:t>Fatigue </a:t>
            </a:r>
          </a:p>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rPr>
              <a:t>Feelings of worthlessness or excessive guilt </a:t>
            </a:r>
            <a:endParaRPr lang="en-US" sz="2400" dirty="0">
              <a:solidFill>
                <a:prstClr val="black">
                  <a:lumMod val="85000"/>
                  <a:lumOff val="15000"/>
                </a:prstClr>
              </a:solidFill>
            </a:endParaRPr>
          </a:p>
          <a:p>
            <a:pPr marL="285750" lvl="0" indent="-285750">
              <a:spcBef>
                <a:spcPct val="20000"/>
              </a:spcBef>
              <a:spcAft>
                <a:spcPts val="600"/>
              </a:spcAft>
              <a:buClr>
                <a:srgbClr val="83992A"/>
              </a:buClr>
              <a:buSzPct val="115000"/>
              <a:buFont typeface="Arial"/>
              <a:buChar char="•"/>
            </a:pPr>
            <a:r>
              <a:rPr lang="en-US" sz="2200" dirty="0">
                <a:solidFill>
                  <a:prstClr val="black">
                    <a:lumMod val="85000"/>
                    <a:lumOff val="15000"/>
                  </a:prstClr>
                </a:solidFill>
              </a:rPr>
              <a:t>Diminished ability to think or concentrate</a:t>
            </a:r>
          </a:p>
        </p:txBody>
      </p:sp>
      <p:sp>
        <p:nvSpPr>
          <p:cNvPr id="8" name="TextBox 7">
            <a:extLst>
              <a:ext uri="{FF2B5EF4-FFF2-40B4-BE49-F238E27FC236}">
                <a16:creationId xmlns:a16="http://schemas.microsoft.com/office/drawing/2014/main" id="{DC96B962-4E11-4769-AECE-8CB7C9633874}"/>
              </a:ext>
            </a:extLst>
          </p:cNvPr>
          <p:cNvSpPr txBox="1"/>
          <p:nvPr/>
        </p:nvSpPr>
        <p:spPr>
          <a:xfrm>
            <a:off x="11229975"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822265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BA02B-4E8F-471B-9F28-53050FEBD441}"/>
              </a:ext>
            </a:extLst>
          </p:cNvPr>
          <p:cNvSpPr>
            <a:spLocks noGrp="1"/>
          </p:cNvSpPr>
          <p:nvPr>
            <p:ph type="ctrTitle"/>
          </p:nvPr>
        </p:nvSpPr>
        <p:spPr/>
        <p:txBody>
          <a:bodyPr/>
          <a:lstStyle/>
          <a:p>
            <a:r>
              <a:rPr lang="en-US" dirty="0"/>
              <a:t>Psychomotor agitation or retardation</a:t>
            </a:r>
          </a:p>
        </p:txBody>
      </p:sp>
      <p:sp>
        <p:nvSpPr>
          <p:cNvPr id="3" name="Subtitle 2">
            <a:extLst>
              <a:ext uri="{FF2B5EF4-FFF2-40B4-BE49-F238E27FC236}">
                <a16:creationId xmlns:a16="http://schemas.microsoft.com/office/drawing/2014/main" id="{CBC7EFCB-10A9-460A-9B91-3844A565B9FF}"/>
              </a:ext>
            </a:extLst>
          </p:cNvPr>
          <p:cNvSpPr>
            <a:spLocks noGrp="1"/>
          </p:cNvSpPr>
          <p:nvPr>
            <p:ph type="subTitle" idx="1"/>
          </p:nvPr>
        </p:nvSpPr>
        <p:spPr/>
        <p:txBody>
          <a:bodyPr>
            <a:normAutofit lnSpcReduction="10000"/>
          </a:bodyPr>
          <a:lstStyle/>
          <a:p>
            <a:r>
              <a:rPr lang="en-US" dirty="0"/>
              <a:t>“psychomotor” refers to the connections made between mental and muscle functions. Includes restless symptoms, such as skin picking or pacing around the room, that are caused by what may be described as mental tension.</a:t>
            </a:r>
          </a:p>
          <a:p>
            <a:endParaRPr lang="en-US" dirty="0"/>
          </a:p>
        </p:txBody>
      </p:sp>
    </p:spTree>
    <p:extLst>
      <p:ext uri="{BB962C8B-B14F-4D97-AF65-F5344CB8AC3E}">
        <p14:creationId xmlns:p14="http://schemas.microsoft.com/office/powerpoint/2010/main" val="1294392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F7737-F5B1-4D0D-9D5D-E1B83CB2D54A}"/>
              </a:ext>
            </a:extLst>
          </p:cNvPr>
          <p:cNvSpPr>
            <a:spLocks noGrp="1"/>
          </p:cNvSpPr>
          <p:nvPr>
            <p:ph type="ctrTitle"/>
          </p:nvPr>
        </p:nvSpPr>
        <p:spPr/>
        <p:txBody>
          <a:bodyPr/>
          <a:lstStyle/>
          <a:p>
            <a:r>
              <a:rPr lang="en-US" dirty="0"/>
              <a:t>Hypersomnia</a:t>
            </a:r>
          </a:p>
        </p:txBody>
      </p:sp>
      <p:sp>
        <p:nvSpPr>
          <p:cNvPr id="3" name="Subtitle 2">
            <a:extLst>
              <a:ext uri="{FF2B5EF4-FFF2-40B4-BE49-F238E27FC236}">
                <a16:creationId xmlns:a16="http://schemas.microsoft.com/office/drawing/2014/main" id="{E9ED5D33-9639-46B9-8B76-F184D7F05385}"/>
              </a:ext>
            </a:extLst>
          </p:cNvPr>
          <p:cNvSpPr>
            <a:spLocks noGrp="1"/>
          </p:cNvSpPr>
          <p:nvPr>
            <p:ph type="subTitle" idx="1"/>
          </p:nvPr>
        </p:nvSpPr>
        <p:spPr/>
        <p:txBody>
          <a:bodyPr/>
          <a:lstStyle/>
          <a:p>
            <a:r>
              <a:rPr lang="en-US" dirty="0"/>
              <a:t>Excessive daytime sleepiness or the inability to stay awake during the day</a:t>
            </a:r>
          </a:p>
          <a:p>
            <a:endParaRPr lang="en-US" dirty="0"/>
          </a:p>
        </p:txBody>
      </p:sp>
    </p:spTree>
    <p:extLst>
      <p:ext uri="{BB962C8B-B14F-4D97-AF65-F5344CB8AC3E}">
        <p14:creationId xmlns:p14="http://schemas.microsoft.com/office/powerpoint/2010/main" val="480665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78983-1C3F-4CB3-B25D-BCF01839E64D}"/>
              </a:ext>
            </a:extLst>
          </p:cNvPr>
          <p:cNvSpPr>
            <a:spLocks noGrp="1"/>
          </p:cNvSpPr>
          <p:nvPr>
            <p:ph type="ctrTitle"/>
          </p:nvPr>
        </p:nvSpPr>
        <p:spPr/>
        <p:txBody>
          <a:bodyPr/>
          <a:lstStyle/>
          <a:p>
            <a:r>
              <a:rPr lang="en-US" dirty="0"/>
              <a:t>Suicidal Ideation vs Thoughts of death </a:t>
            </a:r>
          </a:p>
        </p:txBody>
      </p:sp>
      <p:sp>
        <p:nvSpPr>
          <p:cNvPr id="3" name="Subtitle 2">
            <a:extLst>
              <a:ext uri="{FF2B5EF4-FFF2-40B4-BE49-F238E27FC236}">
                <a16:creationId xmlns:a16="http://schemas.microsoft.com/office/drawing/2014/main" id="{53F1D229-0A48-4C59-A235-9E6172192B09}"/>
              </a:ext>
            </a:extLst>
          </p:cNvPr>
          <p:cNvSpPr>
            <a:spLocks noGrp="1"/>
          </p:cNvSpPr>
          <p:nvPr>
            <p:ph type="subTitle" idx="1"/>
          </p:nvPr>
        </p:nvSpPr>
        <p:spPr/>
        <p:txBody>
          <a:bodyPr/>
          <a:lstStyle/>
          <a:p>
            <a:r>
              <a:rPr lang="en-US" dirty="0"/>
              <a:t>Suicidal Ideation is a desire to kill oneself where as thoughts of death is a desire or wish to die (e.g., wishing to die while sleeping)</a:t>
            </a:r>
          </a:p>
          <a:p>
            <a:endParaRPr lang="en-US" dirty="0"/>
          </a:p>
        </p:txBody>
      </p:sp>
    </p:spTree>
    <p:extLst>
      <p:ext uri="{BB962C8B-B14F-4D97-AF65-F5344CB8AC3E}">
        <p14:creationId xmlns:p14="http://schemas.microsoft.com/office/powerpoint/2010/main" val="3284116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C9505-A4F8-4B67-BA65-FECA7D16598B}"/>
              </a:ext>
            </a:extLst>
          </p:cNvPr>
          <p:cNvSpPr>
            <a:spLocks noGrp="1"/>
          </p:cNvSpPr>
          <p:nvPr>
            <p:ph type="title"/>
          </p:nvPr>
        </p:nvSpPr>
        <p:spPr/>
        <p:txBody>
          <a:bodyPr/>
          <a:lstStyle/>
          <a:p>
            <a:r>
              <a:rPr lang="en-US" dirty="0"/>
              <a:t>Symptoms: Major Depressive Episode  </a:t>
            </a:r>
          </a:p>
        </p:txBody>
      </p:sp>
      <p:sp>
        <p:nvSpPr>
          <p:cNvPr id="3" name="Content Placeholder 2">
            <a:extLst>
              <a:ext uri="{FF2B5EF4-FFF2-40B4-BE49-F238E27FC236}">
                <a16:creationId xmlns:a16="http://schemas.microsoft.com/office/drawing/2014/main" id="{F40C3C98-09F8-4C0C-A3C3-19146F713E32}"/>
              </a:ext>
            </a:extLst>
          </p:cNvPr>
          <p:cNvSpPr>
            <a:spLocks noGrp="1"/>
          </p:cNvSpPr>
          <p:nvPr>
            <p:ph idx="1"/>
          </p:nvPr>
        </p:nvSpPr>
        <p:spPr>
          <a:xfrm>
            <a:off x="1295401" y="3331030"/>
            <a:ext cx="9601196" cy="2544838"/>
          </a:xfrm>
        </p:spPr>
        <p:txBody>
          <a:bodyPr/>
          <a:lstStyle/>
          <a:p>
            <a:pPr marL="0" indent="0">
              <a:buNone/>
            </a:pPr>
            <a:r>
              <a:rPr lang="en-US" dirty="0"/>
              <a:t>The symptoms cause clinically significant distress or impairment social, occupational, or other important areas of functioning </a:t>
            </a:r>
          </a:p>
        </p:txBody>
      </p:sp>
      <p:sp>
        <p:nvSpPr>
          <p:cNvPr id="4" name="Text Placeholder 3">
            <a:extLst>
              <a:ext uri="{FF2B5EF4-FFF2-40B4-BE49-F238E27FC236}">
                <a16:creationId xmlns:a16="http://schemas.microsoft.com/office/drawing/2014/main" id="{C0D71AF0-664E-46E7-93C5-D31F9782945A}"/>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B</a:t>
            </a:r>
          </a:p>
        </p:txBody>
      </p:sp>
      <p:sp>
        <p:nvSpPr>
          <p:cNvPr id="5" name="TextBox 4">
            <a:extLst>
              <a:ext uri="{FF2B5EF4-FFF2-40B4-BE49-F238E27FC236}">
                <a16:creationId xmlns:a16="http://schemas.microsoft.com/office/drawing/2014/main" id="{150C8131-2D37-4DCF-A3C2-A59486C9627A}"/>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21286320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D3AF2-2F2B-491D-91B5-17046D9A9810}"/>
              </a:ext>
            </a:extLst>
          </p:cNvPr>
          <p:cNvSpPr>
            <a:spLocks noGrp="1"/>
          </p:cNvSpPr>
          <p:nvPr>
            <p:ph type="title"/>
          </p:nvPr>
        </p:nvSpPr>
        <p:spPr/>
        <p:txBody>
          <a:bodyPr/>
          <a:lstStyle/>
          <a:p>
            <a:r>
              <a:rPr lang="en-US" dirty="0"/>
              <a:t>Symptoms: Major Depressive Episode </a:t>
            </a:r>
          </a:p>
        </p:txBody>
      </p:sp>
      <p:sp>
        <p:nvSpPr>
          <p:cNvPr id="3" name="Content Placeholder 2">
            <a:extLst>
              <a:ext uri="{FF2B5EF4-FFF2-40B4-BE49-F238E27FC236}">
                <a16:creationId xmlns:a16="http://schemas.microsoft.com/office/drawing/2014/main" id="{19B55030-480C-43BC-99A5-D600791850BF}"/>
              </a:ext>
            </a:extLst>
          </p:cNvPr>
          <p:cNvSpPr>
            <a:spLocks noGrp="1"/>
          </p:cNvSpPr>
          <p:nvPr>
            <p:ph idx="1"/>
          </p:nvPr>
        </p:nvSpPr>
        <p:spPr>
          <a:xfrm>
            <a:off x="1295401" y="3317966"/>
            <a:ext cx="9601196" cy="2557902"/>
          </a:xfrm>
        </p:spPr>
        <p:txBody>
          <a:bodyPr>
            <a:normAutofit fontScale="92500"/>
          </a:bodyPr>
          <a:lstStyle/>
          <a:p>
            <a:pPr marL="0" indent="0">
              <a:buNone/>
            </a:pPr>
            <a:r>
              <a:rPr lang="en-US" dirty="0"/>
              <a:t>The episode is not attributable to the physiological effects of a substance or another medical condition</a:t>
            </a:r>
          </a:p>
          <a:p>
            <a:pPr marL="0" indent="0">
              <a:buNone/>
            </a:pPr>
            <a:endParaRPr lang="en-US" dirty="0"/>
          </a:p>
          <a:p>
            <a:pPr marL="0" indent="0">
              <a:buNone/>
            </a:pPr>
            <a:r>
              <a:rPr lang="en-US" dirty="0">
                <a:solidFill>
                  <a:srgbClr val="FF0000"/>
                </a:solidFill>
              </a:rPr>
              <a:t>*Responses to a significant loss may include the feelings of intense resemble a depressive episode. As such, the presence of a major depressive episode in addition to the normal response to a significant loss should be carefully considered </a:t>
            </a:r>
          </a:p>
        </p:txBody>
      </p:sp>
      <p:sp>
        <p:nvSpPr>
          <p:cNvPr id="6" name="Text Placeholder 3">
            <a:extLst>
              <a:ext uri="{FF2B5EF4-FFF2-40B4-BE49-F238E27FC236}">
                <a16:creationId xmlns:a16="http://schemas.microsoft.com/office/drawing/2014/main" id="{DFEAB30E-3F32-4DD7-BA0D-8B8C7913C925}"/>
              </a:ext>
            </a:extLst>
          </p:cNvPr>
          <p:cNvSpPr txBox="1">
            <a:spLocks/>
          </p:cNvSpPr>
          <p:nvPr/>
        </p:nvSpPr>
        <p:spPr>
          <a:xfrm>
            <a:off x="3718718" y="2671671"/>
            <a:ext cx="4754563" cy="82232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buFont typeface="Arial"/>
              <a:buNone/>
            </a:pPr>
            <a:r>
              <a:rPr lang="en-US" dirty="0"/>
              <a:t>Criteria C</a:t>
            </a:r>
          </a:p>
        </p:txBody>
      </p:sp>
      <p:sp>
        <p:nvSpPr>
          <p:cNvPr id="7" name="TextBox 6">
            <a:extLst>
              <a:ext uri="{FF2B5EF4-FFF2-40B4-BE49-F238E27FC236}">
                <a16:creationId xmlns:a16="http://schemas.microsoft.com/office/drawing/2014/main" id="{8DE922CA-8FD0-4833-BA93-559D3E494C98}"/>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3699928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A7A1E-7607-40A1-8D59-DF01C25CD03E}"/>
              </a:ext>
            </a:extLst>
          </p:cNvPr>
          <p:cNvSpPr>
            <a:spLocks noGrp="1"/>
          </p:cNvSpPr>
          <p:nvPr>
            <p:ph type="title"/>
          </p:nvPr>
        </p:nvSpPr>
        <p:spPr/>
        <p:txBody>
          <a:bodyPr/>
          <a:lstStyle/>
          <a:p>
            <a:r>
              <a:rPr lang="en-US" dirty="0"/>
              <a:t>Brief history</a:t>
            </a:r>
          </a:p>
        </p:txBody>
      </p:sp>
      <p:sp>
        <p:nvSpPr>
          <p:cNvPr id="3" name="Content Placeholder 2">
            <a:extLst>
              <a:ext uri="{FF2B5EF4-FFF2-40B4-BE49-F238E27FC236}">
                <a16:creationId xmlns:a16="http://schemas.microsoft.com/office/drawing/2014/main" id="{996C2959-9A6C-4E44-A664-486DAE33D24D}"/>
              </a:ext>
            </a:extLst>
          </p:cNvPr>
          <p:cNvSpPr>
            <a:spLocks noGrp="1"/>
          </p:cNvSpPr>
          <p:nvPr>
            <p:ph idx="1"/>
          </p:nvPr>
        </p:nvSpPr>
        <p:spPr>
          <a:xfrm>
            <a:off x="734096" y="2556932"/>
            <a:ext cx="10586433" cy="3612048"/>
          </a:xfrm>
        </p:spPr>
        <p:txBody>
          <a:bodyPr>
            <a:normAutofit/>
          </a:bodyPr>
          <a:lstStyle/>
          <a:p>
            <a:pPr>
              <a:buFont typeface="Arial" panose="020B0604020202020204" pitchFamily="34" charset="0"/>
              <a:buChar char="•"/>
            </a:pPr>
            <a:r>
              <a:rPr lang="en-US" sz="2000" dirty="0"/>
              <a:t>First researched in 1</a:t>
            </a:r>
            <a:r>
              <a:rPr lang="en-US" sz="2000" baseline="30000" dirty="0"/>
              <a:t>st</a:t>
            </a:r>
            <a:r>
              <a:rPr lang="en-US" sz="2000" dirty="0"/>
              <a:t> century Greece by </a:t>
            </a:r>
            <a:r>
              <a:rPr lang="en-US" sz="2000" dirty="0" err="1"/>
              <a:t>Aretaeus</a:t>
            </a:r>
            <a:r>
              <a:rPr lang="en-US" sz="2000" dirty="0"/>
              <a:t> of Cappadocia (1)</a:t>
            </a:r>
          </a:p>
          <a:p>
            <a:pPr>
              <a:buFont typeface="Arial" panose="020B0604020202020204" pitchFamily="34" charset="0"/>
              <a:buChar char="•"/>
            </a:pPr>
            <a:r>
              <a:rPr lang="en-US" sz="2000" dirty="0"/>
              <a:t>17</a:t>
            </a:r>
            <a:r>
              <a:rPr lang="en-US" sz="2000" baseline="30000" dirty="0"/>
              <a:t>th</a:t>
            </a:r>
            <a:r>
              <a:rPr lang="en-US" sz="2000" dirty="0"/>
              <a:t> century </a:t>
            </a:r>
            <a:r>
              <a:rPr lang="en-US" sz="2000" dirty="0" err="1"/>
              <a:t>Theophilus</a:t>
            </a:r>
            <a:r>
              <a:rPr lang="en-US" sz="2000" dirty="0"/>
              <a:t> </a:t>
            </a:r>
            <a:r>
              <a:rPr lang="en-US" sz="2000" dirty="0" err="1"/>
              <a:t>Bonet</a:t>
            </a:r>
            <a:r>
              <a:rPr lang="en-US" sz="2000" dirty="0"/>
              <a:t> “</a:t>
            </a:r>
            <a:r>
              <a:rPr lang="en-US" sz="2000" dirty="0" err="1"/>
              <a:t>Sepuchretum</a:t>
            </a:r>
            <a:r>
              <a:rPr lang="en-US" sz="2000" dirty="0"/>
              <a:t>” connected mania and melancholy in a condition called “</a:t>
            </a:r>
            <a:r>
              <a:rPr lang="en-US" sz="2000" dirty="0" err="1"/>
              <a:t>manico-melancolicus</a:t>
            </a:r>
            <a:r>
              <a:rPr lang="en-US" sz="2000" dirty="0"/>
              <a:t>.”(1)</a:t>
            </a:r>
          </a:p>
          <a:p>
            <a:pPr>
              <a:buFont typeface="Arial" panose="020B0604020202020204" pitchFamily="34" charset="0"/>
              <a:buChar char="•"/>
            </a:pPr>
            <a:r>
              <a:rPr lang="en-US" sz="2000" dirty="0"/>
              <a:t>19</a:t>
            </a:r>
            <a:r>
              <a:rPr lang="en-US" sz="2000" baseline="30000" dirty="0"/>
              <a:t>th</a:t>
            </a:r>
            <a:r>
              <a:rPr lang="en-US" sz="2000" dirty="0"/>
              <a:t> century Jean-Pierre </a:t>
            </a:r>
            <a:r>
              <a:rPr lang="en-US" sz="2000" dirty="0" err="1"/>
              <a:t>Falret</a:t>
            </a:r>
            <a:r>
              <a:rPr lang="en-US" sz="2000" dirty="0"/>
              <a:t> described “la </a:t>
            </a:r>
            <a:r>
              <a:rPr lang="en-US" sz="2000" dirty="0" err="1"/>
              <a:t>folie</a:t>
            </a:r>
            <a:r>
              <a:rPr lang="en-US" sz="2000" dirty="0"/>
              <a:t> </a:t>
            </a:r>
            <a:r>
              <a:rPr lang="en-US" sz="2000" dirty="0" err="1"/>
              <a:t>circulaire</a:t>
            </a:r>
            <a:r>
              <a:rPr lang="en-US" sz="2000" dirty="0"/>
              <a:t>,” which translates to circular insanity. This describes people switching through severe depression and manic excitement, and is considered to be the first documented diagnosis of bipolar disorder. (1)</a:t>
            </a:r>
          </a:p>
          <a:p>
            <a:pPr>
              <a:buFont typeface="Arial" panose="020B0604020202020204" pitchFamily="34" charset="0"/>
              <a:buChar char="•"/>
            </a:pPr>
            <a:r>
              <a:rPr lang="en-US" sz="2000" dirty="0"/>
              <a:t> 20</a:t>
            </a:r>
            <a:r>
              <a:rPr lang="en-US" sz="2000" baseline="30000" dirty="0"/>
              <a:t>th</a:t>
            </a:r>
            <a:r>
              <a:rPr lang="en-US" sz="2000" dirty="0"/>
              <a:t> century Emil Kraepelin “Manic Depressive Insanity and Paranoia described the difference between manic-depressive and praecox, which is now known as schizophrenia. His classification of mental disorders remains the basis used by professional associations today (1)</a:t>
            </a:r>
          </a:p>
          <a:p>
            <a:endParaRPr lang="en-US" dirty="0"/>
          </a:p>
        </p:txBody>
      </p:sp>
    </p:spTree>
    <p:extLst>
      <p:ext uri="{BB962C8B-B14F-4D97-AF65-F5344CB8AC3E}">
        <p14:creationId xmlns:p14="http://schemas.microsoft.com/office/powerpoint/2010/main" val="4219980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52E83-F5DD-4082-ACCB-70D3A96269FD}"/>
              </a:ext>
            </a:extLst>
          </p:cNvPr>
          <p:cNvSpPr>
            <a:spLocks noGrp="1"/>
          </p:cNvSpPr>
          <p:nvPr>
            <p:ph type="title"/>
          </p:nvPr>
        </p:nvSpPr>
        <p:spPr/>
        <p:txBody>
          <a:bodyPr/>
          <a:lstStyle/>
          <a:p>
            <a:endParaRPr lang="en-US" dirty="0"/>
          </a:p>
        </p:txBody>
      </p:sp>
      <p:pic>
        <p:nvPicPr>
          <p:cNvPr id="4" name="Online Media 3">
            <a:hlinkClick r:id="" action="ppaction://media"/>
            <a:extLst>
              <a:ext uri="{FF2B5EF4-FFF2-40B4-BE49-F238E27FC236}">
                <a16:creationId xmlns:a16="http://schemas.microsoft.com/office/drawing/2014/main" id="{41F22888-374D-4226-A7A0-6E2BC17723FA}"/>
              </a:ext>
            </a:extLst>
          </p:cNvPr>
          <p:cNvPicPr>
            <a:picLocks noGrp="1" noRot="1" noChangeAspect="1"/>
          </p:cNvPicPr>
          <p:nvPr>
            <p:ph idx="1"/>
            <a:videoFile r:link="rId1"/>
          </p:nvPr>
        </p:nvPicPr>
        <p:blipFill>
          <a:blip r:embed="rId3"/>
          <a:stretch>
            <a:fillRect/>
          </a:stretch>
        </p:blipFill>
        <p:spPr>
          <a:xfrm>
            <a:off x="0" y="-486229"/>
            <a:ext cx="12293600" cy="7830457"/>
          </a:xfrm>
          <a:prstGeom prst="rect">
            <a:avLst/>
          </a:prstGeom>
        </p:spPr>
      </p:pic>
    </p:spTree>
    <p:extLst>
      <p:ext uri="{BB962C8B-B14F-4D97-AF65-F5344CB8AC3E}">
        <p14:creationId xmlns:p14="http://schemas.microsoft.com/office/powerpoint/2010/main" val="29842431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A589-B72F-4312-B14D-91CCB776CBEB}"/>
              </a:ext>
            </a:extLst>
          </p:cNvPr>
          <p:cNvSpPr>
            <a:spLocks noGrp="1"/>
          </p:cNvSpPr>
          <p:nvPr>
            <p:ph type="title"/>
          </p:nvPr>
        </p:nvSpPr>
        <p:spPr/>
        <p:txBody>
          <a:bodyPr/>
          <a:lstStyle/>
          <a:p>
            <a:endParaRPr lang="en-US" dirty="0"/>
          </a:p>
        </p:txBody>
      </p:sp>
      <p:pic>
        <p:nvPicPr>
          <p:cNvPr id="4" name="Online Media 3">
            <a:hlinkClick r:id="" action="ppaction://media"/>
            <a:extLst>
              <a:ext uri="{FF2B5EF4-FFF2-40B4-BE49-F238E27FC236}">
                <a16:creationId xmlns:a16="http://schemas.microsoft.com/office/drawing/2014/main" id="{A3C19CD7-B925-44EE-B5D9-3586A488C4DF}"/>
              </a:ext>
            </a:extLst>
          </p:cNvPr>
          <p:cNvPicPr>
            <a:picLocks noGrp="1" noRot="1" noChangeAspect="1"/>
          </p:cNvPicPr>
          <p:nvPr>
            <p:ph idx="1"/>
            <a:videoFile r:link="rId1"/>
          </p:nvPr>
        </p:nvPicPr>
        <p:blipFill>
          <a:blip r:embed="rId4"/>
          <a:stretch>
            <a:fillRect/>
          </a:stretch>
        </p:blipFill>
        <p:spPr>
          <a:xfrm>
            <a:off x="-647700" y="-231775"/>
            <a:ext cx="13296900" cy="7661275"/>
          </a:xfrm>
          <a:prstGeom prst="rect">
            <a:avLst/>
          </a:prstGeom>
        </p:spPr>
      </p:pic>
    </p:spTree>
    <p:extLst>
      <p:ext uri="{BB962C8B-B14F-4D97-AF65-F5344CB8AC3E}">
        <p14:creationId xmlns:p14="http://schemas.microsoft.com/office/powerpoint/2010/main" val="21181356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8CB4E-0246-4D89-86C4-994D63FBA16E}"/>
              </a:ext>
            </a:extLst>
          </p:cNvPr>
          <p:cNvSpPr>
            <a:spLocks noGrp="1"/>
          </p:cNvSpPr>
          <p:nvPr>
            <p:ph type="title"/>
          </p:nvPr>
        </p:nvSpPr>
        <p:spPr>
          <a:xfrm>
            <a:off x="1024129" y="1146919"/>
            <a:ext cx="9720072" cy="1035766"/>
          </a:xfrm>
        </p:spPr>
        <p:txBody>
          <a:bodyPr/>
          <a:lstStyle/>
          <a:p>
            <a:r>
              <a:rPr lang="en-US" dirty="0"/>
              <a:t>Bipolar I</a:t>
            </a:r>
          </a:p>
        </p:txBody>
      </p:sp>
      <p:sp>
        <p:nvSpPr>
          <p:cNvPr id="3" name="Content Placeholder 2">
            <a:extLst>
              <a:ext uri="{FF2B5EF4-FFF2-40B4-BE49-F238E27FC236}">
                <a16:creationId xmlns:a16="http://schemas.microsoft.com/office/drawing/2014/main" id="{898A1D3B-7012-41EE-A05E-041AA24BED17}"/>
              </a:ext>
            </a:extLst>
          </p:cNvPr>
          <p:cNvSpPr>
            <a:spLocks noGrp="1"/>
          </p:cNvSpPr>
          <p:nvPr>
            <p:ph idx="1"/>
          </p:nvPr>
        </p:nvSpPr>
        <p:spPr>
          <a:xfrm>
            <a:off x="1024128" y="2547256"/>
            <a:ext cx="9720073" cy="3762103"/>
          </a:xfrm>
        </p:spPr>
        <p:txBody>
          <a:bodyPr/>
          <a:lstStyle/>
          <a:p>
            <a:r>
              <a:rPr lang="en-US" dirty="0"/>
              <a:t>Criteria have been met for at least one manic episode </a:t>
            </a:r>
          </a:p>
          <a:p>
            <a:r>
              <a:rPr lang="en-US" dirty="0"/>
              <a:t>The occurrence of the manic and major depressive episode(s) is not better explained by schizoaffective disorder, schizophrenia, schizophreniform disorder, delusional disorder, or other specified or unspecified schizophrenia spectrum and other psychotic disorder. </a:t>
            </a:r>
          </a:p>
        </p:txBody>
      </p:sp>
      <p:sp>
        <p:nvSpPr>
          <p:cNvPr id="4" name="TextBox 3">
            <a:extLst>
              <a:ext uri="{FF2B5EF4-FFF2-40B4-BE49-F238E27FC236}">
                <a16:creationId xmlns:a16="http://schemas.microsoft.com/office/drawing/2014/main" id="{F00EC808-52E5-4CEA-AEA2-90FA6DF01B62}"/>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2828677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ABDE2-AC3E-4C71-8F71-3E5C28DC5E77}"/>
              </a:ext>
            </a:extLst>
          </p:cNvPr>
          <p:cNvSpPr>
            <a:spLocks noGrp="1"/>
          </p:cNvSpPr>
          <p:nvPr>
            <p:ph type="title"/>
          </p:nvPr>
        </p:nvSpPr>
        <p:spPr/>
        <p:txBody>
          <a:bodyPr/>
          <a:lstStyle/>
          <a:p>
            <a:r>
              <a:rPr lang="en-US" dirty="0"/>
              <a:t>Bipolar II</a:t>
            </a:r>
          </a:p>
        </p:txBody>
      </p:sp>
      <p:sp>
        <p:nvSpPr>
          <p:cNvPr id="3" name="Content Placeholder 2">
            <a:extLst>
              <a:ext uri="{FF2B5EF4-FFF2-40B4-BE49-F238E27FC236}">
                <a16:creationId xmlns:a16="http://schemas.microsoft.com/office/drawing/2014/main" id="{A053BBBD-4C75-4D39-B24B-CABA3932B2A2}"/>
              </a:ext>
            </a:extLst>
          </p:cNvPr>
          <p:cNvSpPr>
            <a:spLocks noGrp="1"/>
          </p:cNvSpPr>
          <p:nvPr>
            <p:ph idx="1"/>
          </p:nvPr>
        </p:nvSpPr>
        <p:spPr/>
        <p:txBody>
          <a:bodyPr>
            <a:normAutofit lnSpcReduction="10000"/>
          </a:bodyPr>
          <a:lstStyle/>
          <a:p>
            <a:r>
              <a:rPr lang="en-US" dirty="0"/>
              <a:t>Criteria have been met for at least one hypomanic episode </a:t>
            </a:r>
          </a:p>
          <a:p>
            <a:r>
              <a:rPr lang="en-US" dirty="0"/>
              <a:t>There has never been a manic episode </a:t>
            </a:r>
          </a:p>
          <a:p>
            <a:r>
              <a:rPr lang="en-US" dirty="0"/>
              <a:t>The occurrence of the hypomanic episode(s) and major depressive episode(s) is not better explained by another disorder </a:t>
            </a:r>
          </a:p>
          <a:p>
            <a:r>
              <a:rPr lang="en-US" dirty="0"/>
              <a:t>The symptoms of depressive or the unpredictability caused by frequent alternation between periods of depression and hypomanic causes clinically significant distress or impairment in social occupational or other important areas of functioning. </a:t>
            </a:r>
          </a:p>
          <a:p>
            <a:endParaRPr lang="en-US" dirty="0"/>
          </a:p>
        </p:txBody>
      </p:sp>
    </p:spTree>
    <p:extLst>
      <p:ext uri="{BB962C8B-B14F-4D97-AF65-F5344CB8AC3E}">
        <p14:creationId xmlns:p14="http://schemas.microsoft.com/office/powerpoint/2010/main" val="2500461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96B54-93FD-48FC-BF86-EA7BFD605C5D}"/>
              </a:ext>
            </a:extLst>
          </p:cNvPr>
          <p:cNvSpPr>
            <a:spLocks noGrp="1"/>
          </p:cNvSpPr>
          <p:nvPr>
            <p:ph type="title"/>
          </p:nvPr>
        </p:nvSpPr>
        <p:spPr/>
        <p:txBody>
          <a:bodyPr/>
          <a:lstStyle/>
          <a:p>
            <a:r>
              <a:rPr lang="en-US" dirty="0"/>
              <a:t>Cyclothymic </a:t>
            </a:r>
          </a:p>
        </p:txBody>
      </p:sp>
      <p:sp>
        <p:nvSpPr>
          <p:cNvPr id="3" name="Content Placeholder 2">
            <a:extLst>
              <a:ext uri="{FF2B5EF4-FFF2-40B4-BE49-F238E27FC236}">
                <a16:creationId xmlns:a16="http://schemas.microsoft.com/office/drawing/2014/main" id="{377B036E-3702-4CA1-88FC-BA45948EB969}"/>
              </a:ext>
            </a:extLst>
          </p:cNvPr>
          <p:cNvSpPr>
            <a:spLocks noGrp="1"/>
          </p:cNvSpPr>
          <p:nvPr>
            <p:ph idx="1"/>
          </p:nvPr>
        </p:nvSpPr>
        <p:spPr>
          <a:xfrm>
            <a:off x="809624" y="2556932"/>
            <a:ext cx="10601325" cy="3318936"/>
          </a:xfrm>
        </p:spPr>
        <p:txBody>
          <a:bodyPr/>
          <a:lstStyle/>
          <a:p>
            <a:r>
              <a:rPr lang="en-US" sz="1800" dirty="0"/>
              <a:t>At least 2 </a:t>
            </a:r>
            <a:r>
              <a:rPr lang="en-US" sz="1800" dirty="0" err="1"/>
              <a:t>yrs</a:t>
            </a:r>
            <a:r>
              <a:rPr lang="en-US" sz="1800" dirty="0"/>
              <a:t> (at least 1 </a:t>
            </a:r>
            <a:r>
              <a:rPr lang="en-US" sz="1800" dirty="0" err="1"/>
              <a:t>yr</a:t>
            </a:r>
            <a:r>
              <a:rPr lang="en-US" sz="1800" dirty="0"/>
              <a:t> in children and adolescents) there have been numerous periods with hypomanic symptoms that do not meet criteria for a hypomanic episode and numerous periods with depressive symptoms that do not meet the criteria for major depressive disorder. </a:t>
            </a:r>
          </a:p>
          <a:p>
            <a:r>
              <a:rPr lang="en-US" sz="1800" dirty="0"/>
              <a:t>During the 2 year period (1 </a:t>
            </a:r>
            <a:r>
              <a:rPr lang="en-US" sz="1800" dirty="0" err="1"/>
              <a:t>yr</a:t>
            </a:r>
            <a:r>
              <a:rPr lang="en-US" sz="1800" dirty="0"/>
              <a:t> in children and adolescents), the hypomanic and depressive periods have been present for at least half the time and the individual has not been without the symptoms for more than 2 months </a:t>
            </a:r>
          </a:p>
          <a:p>
            <a:r>
              <a:rPr lang="en-US" sz="1800" dirty="0"/>
              <a:t>Criteria for major depressive, manic, or hypomanic episode have never been met. </a:t>
            </a:r>
          </a:p>
          <a:p>
            <a:r>
              <a:rPr lang="en-US" sz="1800" dirty="0"/>
              <a:t>The symptoms are not better explained by another disorder </a:t>
            </a:r>
          </a:p>
          <a:p>
            <a:r>
              <a:rPr lang="en-US" sz="1800" dirty="0"/>
              <a:t>The symptoms are not attributable to the physiological effects of substance </a:t>
            </a:r>
          </a:p>
          <a:p>
            <a:endParaRPr lang="en-US" dirty="0"/>
          </a:p>
        </p:txBody>
      </p:sp>
    </p:spTree>
    <p:extLst>
      <p:ext uri="{BB962C8B-B14F-4D97-AF65-F5344CB8AC3E}">
        <p14:creationId xmlns:p14="http://schemas.microsoft.com/office/powerpoint/2010/main" val="4958662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7E40BFB-8B55-4153-9633-5A116A2BCAC1}"/>
              </a:ext>
            </a:extLst>
          </p:cNvPr>
          <p:cNvPicPr>
            <a:picLocks noChangeAspect="1"/>
          </p:cNvPicPr>
          <p:nvPr/>
        </p:nvPicPr>
        <p:blipFill>
          <a:blip r:embed="rId3"/>
          <a:stretch>
            <a:fillRect/>
          </a:stretch>
        </p:blipFill>
        <p:spPr>
          <a:xfrm>
            <a:off x="0" y="0"/>
            <a:ext cx="12192000" cy="6858000"/>
          </a:xfrm>
          <a:prstGeom prst="rect">
            <a:avLst/>
          </a:prstGeom>
        </p:spPr>
      </p:pic>
      <p:sp>
        <p:nvSpPr>
          <p:cNvPr id="8" name="Freeform: Shape 7">
            <a:extLst>
              <a:ext uri="{FF2B5EF4-FFF2-40B4-BE49-F238E27FC236}">
                <a16:creationId xmlns:a16="http://schemas.microsoft.com/office/drawing/2014/main" id="{DD12AC58-9A89-4AE4-A1BE-7CEAAA7D7A3E}"/>
              </a:ext>
            </a:extLst>
          </p:cNvPr>
          <p:cNvSpPr/>
          <p:nvPr/>
        </p:nvSpPr>
        <p:spPr>
          <a:xfrm>
            <a:off x="2104571" y="3126683"/>
            <a:ext cx="9768115" cy="2781778"/>
          </a:xfrm>
          <a:custGeom>
            <a:avLst/>
            <a:gdLst>
              <a:gd name="connsiteX0" fmla="*/ 0 w 9768115"/>
              <a:gd name="connsiteY0" fmla="*/ 948008 h 2735228"/>
              <a:gd name="connsiteX1" fmla="*/ 1146629 w 9768115"/>
              <a:gd name="connsiteY1" fmla="*/ 2718751 h 2735228"/>
              <a:gd name="connsiteX2" fmla="*/ 1538515 w 9768115"/>
              <a:gd name="connsiteY2" fmla="*/ 19094 h 2735228"/>
              <a:gd name="connsiteX3" fmla="*/ 2177143 w 9768115"/>
              <a:gd name="connsiteY3" fmla="*/ 1876922 h 2735228"/>
              <a:gd name="connsiteX4" fmla="*/ 2656115 w 9768115"/>
              <a:gd name="connsiteY4" fmla="*/ 33608 h 2735228"/>
              <a:gd name="connsiteX5" fmla="*/ 3425372 w 9768115"/>
              <a:gd name="connsiteY5" fmla="*/ 2428465 h 2735228"/>
              <a:gd name="connsiteX6" fmla="*/ 4020458 w 9768115"/>
              <a:gd name="connsiteY6" fmla="*/ 33608 h 2735228"/>
              <a:gd name="connsiteX7" fmla="*/ 4586515 w 9768115"/>
              <a:gd name="connsiteY7" fmla="*/ 977037 h 2735228"/>
              <a:gd name="connsiteX8" fmla="*/ 5268686 w 9768115"/>
              <a:gd name="connsiteY8" fmla="*/ 294865 h 2735228"/>
              <a:gd name="connsiteX9" fmla="*/ 5863772 w 9768115"/>
              <a:gd name="connsiteY9" fmla="*/ 2573608 h 2735228"/>
              <a:gd name="connsiteX10" fmla="*/ 6473372 w 9768115"/>
              <a:gd name="connsiteY10" fmla="*/ 48122 h 2735228"/>
              <a:gd name="connsiteX11" fmla="*/ 7373258 w 9768115"/>
              <a:gd name="connsiteY11" fmla="*/ 1615665 h 2735228"/>
              <a:gd name="connsiteX12" fmla="*/ 8244115 w 9768115"/>
              <a:gd name="connsiteY12" fmla="*/ 33608 h 2735228"/>
              <a:gd name="connsiteX13" fmla="*/ 8940800 w 9768115"/>
              <a:gd name="connsiteY13" fmla="*/ 2181722 h 2735228"/>
              <a:gd name="connsiteX14" fmla="*/ 9768115 w 9768115"/>
              <a:gd name="connsiteY14" fmla="*/ 265837 h 2735228"/>
              <a:gd name="connsiteX0" fmla="*/ 0 w 9768115"/>
              <a:gd name="connsiteY0" fmla="*/ 935980 h 2723200"/>
              <a:gd name="connsiteX1" fmla="*/ 1146629 w 9768115"/>
              <a:gd name="connsiteY1" fmla="*/ 2706723 h 2723200"/>
              <a:gd name="connsiteX2" fmla="*/ 1538515 w 9768115"/>
              <a:gd name="connsiteY2" fmla="*/ 7066 h 2723200"/>
              <a:gd name="connsiteX3" fmla="*/ 2177143 w 9768115"/>
              <a:gd name="connsiteY3" fmla="*/ 1864894 h 2723200"/>
              <a:gd name="connsiteX4" fmla="*/ 2656115 w 9768115"/>
              <a:gd name="connsiteY4" fmla="*/ 21580 h 2723200"/>
              <a:gd name="connsiteX5" fmla="*/ 3425372 w 9768115"/>
              <a:gd name="connsiteY5" fmla="*/ 2416437 h 2723200"/>
              <a:gd name="connsiteX6" fmla="*/ 4020458 w 9768115"/>
              <a:gd name="connsiteY6" fmla="*/ 21580 h 2723200"/>
              <a:gd name="connsiteX7" fmla="*/ 4731658 w 9768115"/>
              <a:gd name="connsiteY7" fmla="*/ 2314838 h 2723200"/>
              <a:gd name="connsiteX8" fmla="*/ 5268686 w 9768115"/>
              <a:gd name="connsiteY8" fmla="*/ 282837 h 2723200"/>
              <a:gd name="connsiteX9" fmla="*/ 5863772 w 9768115"/>
              <a:gd name="connsiteY9" fmla="*/ 2561580 h 2723200"/>
              <a:gd name="connsiteX10" fmla="*/ 6473372 w 9768115"/>
              <a:gd name="connsiteY10" fmla="*/ 36094 h 2723200"/>
              <a:gd name="connsiteX11" fmla="*/ 7373258 w 9768115"/>
              <a:gd name="connsiteY11" fmla="*/ 1603637 h 2723200"/>
              <a:gd name="connsiteX12" fmla="*/ 8244115 w 9768115"/>
              <a:gd name="connsiteY12" fmla="*/ 21580 h 2723200"/>
              <a:gd name="connsiteX13" fmla="*/ 8940800 w 9768115"/>
              <a:gd name="connsiteY13" fmla="*/ 2169694 h 2723200"/>
              <a:gd name="connsiteX14" fmla="*/ 9768115 w 9768115"/>
              <a:gd name="connsiteY14" fmla="*/ 253809 h 2723200"/>
              <a:gd name="connsiteX0" fmla="*/ 0 w 9768115"/>
              <a:gd name="connsiteY0" fmla="*/ 935980 h 2723200"/>
              <a:gd name="connsiteX1" fmla="*/ 1146629 w 9768115"/>
              <a:gd name="connsiteY1" fmla="*/ 2706723 h 2723200"/>
              <a:gd name="connsiteX2" fmla="*/ 1538515 w 9768115"/>
              <a:gd name="connsiteY2" fmla="*/ 7066 h 2723200"/>
              <a:gd name="connsiteX3" fmla="*/ 2177143 w 9768115"/>
              <a:gd name="connsiteY3" fmla="*/ 1864894 h 2723200"/>
              <a:gd name="connsiteX4" fmla="*/ 2656115 w 9768115"/>
              <a:gd name="connsiteY4" fmla="*/ 21580 h 2723200"/>
              <a:gd name="connsiteX5" fmla="*/ 3425372 w 9768115"/>
              <a:gd name="connsiteY5" fmla="*/ 2416437 h 2723200"/>
              <a:gd name="connsiteX6" fmla="*/ 4020458 w 9768115"/>
              <a:gd name="connsiteY6" fmla="*/ 21580 h 2723200"/>
              <a:gd name="connsiteX7" fmla="*/ 4731658 w 9768115"/>
              <a:gd name="connsiteY7" fmla="*/ 2314838 h 2723200"/>
              <a:gd name="connsiteX8" fmla="*/ 5210629 w 9768115"/>
              <a:gd name="connsiteY8" fmla="*/ 1197237 h 2723200"/>
              <a:gd name="connsiteX9" fmla="*/ 5863772 w 9768115"/>
              <a:gd name="connsiteY9" fmla="*/ 2561580 h 2723200"/>
              <a:gd name="connsiteX10" fmla="*/ 6473372 w 9768115"/>
              <a:gd name="connsiteY10" fmla="*/ 36094 h 2723200"/>
              <a:gd name="connsiteX11" fmla="*/ 7373258 w 9768115"/>
              <a:gd name="connsiteY11" fmla="*/ 1603637 h 2723200"/>
              <a:gd name="connsiteX12" fmla="*/ 8244115 w 9768115"/>
              <a:gd name="connsiteY12" fmla="*/ 21580 h 2723200"/>
              <a:gd name="connsiteX13" fmla="*/ 8940800 w 9768115"/>
              <a:gd name="connsiteY13" fmla="*/ 2169694 h 2723200"/>
              <a:gd name="connsiteX14" fmla="*/ 9768115 w 9768115"/>
              <a:gd name="connsiteY14" fmla="*/ 253809 h 2723200"/>
              <a:gd name="connsiteX0" fmla="*/ 0 w 9768115"/>
              <a:gd name="connsiteY0" fmla="*/ 936327 h 2723547"/>
              <a:gd name="connsiteX1" fmla="*/ 1146629 w 9768115"/>
              <a:gd name="connsiteY1" fmla="*/ 2707070 h 2723547"/>
              <a:gd name="connsiteX2" fmla="*/ 1538515 w 9768115"/>
              <a:gd name="connsiteY2" fmla="*/ 7413 h 2723547"/>
              <a:gd name="connsiteX3" fmla="*/ 2177143 w 9768115"/>
              <a:gd name="connsiteY3" fmla="*/ 1865241 h 2723547"/>
              <a:gd name="connsiteX4" fmla="*/ 2641601 w 9768115"/>
              <a:gd name="connsiteY4" fmla="*/ 617012 h 2723547"/>
              <a:gd name="connsiteX5" fmla="*/ 3425372 w 9768115"/>
              <a:gd name="connsiteY5" fmla="*/ 2416784 h 2723547"/>
              <a:gd name="connsiteX6" fmla="*/ 4020458 w 9768115"/>
              <a:gd name="connsiteY6" fmla="*/ 21927 h 2723547"/>
              <a:gd name="connsiteX7" fmla="*/ 4731658 w 9768115"/>
              <a:gd name="connsiteY7" fmla="*/ 2315185 h 2723547"/>
              <a:gd name="connsiteX8" fmla="*/ 5210629 w 9768115"/>
              <a:gd name="connsiteY8" fmla="*/ 1197584 h 2723547"/>
              <a:gd name="connsiteX9" fmla="*/ 5863772 w 9768115"/>
              <a:gd name="connsiteY9" fmla="*/ 2561927 h 2723547"/>
              <a:gd name="connsiteX10" fmla="*/ 6473372 w 9768115"/>
              <a:gd name="connsiteY10" fmla="*/ 36441 h 2723547"/>
              <a:gd name="connsiteX11" fmla="*/ 7373258 w 9768115"/>
              <a:gd name="connsiteY11" fmla="*/ 1603984 h 2723547"/>
              <a:gd name="connsiteX12" fmla="*/ 8244115 w 9768115"/>
              <a:gd name="connsiteY12" fmla="*/ 21927 h 2723547"/>
              <a:gd name="connsiteX13" fmla="*/ 8940800 w 9768115"/>
              <a:gd name="connsiteY13" fmla="*/ 2170041 h 2723547"/>
              <a:gd name="connsiteX14" fmla="*/ 9768115 w 9768115"/>
              <a:gd name="connsiteY14" fmla="*/ 254156 h 2723547"/>
              <a:gd name="connsiteX0" fmla="*/ 0 w 9768115"/>
              <a:gd name="connsiteY0" fmla="*/ 936327 h 2723547"/>
              <a:gd name="connsiteX1" fmla="*/ 1146629 w 9768115"/>
              <a:gd name="connsiteY1" fmla="*/ 2707070 h 2723547"/>
              <a:gd name="connsiteX2" fmla="*/ 1538515 w 9768115"/>
              <a:gd name="connsiteY2" fmla="*/ 7413 h 2723547"/>
              <a:gd name="connsiteX3" fmla="*/ 2177143 w 9768115"/>
              <a:gd name="connsiteY3" fmla="*/ 1865241 h 2723547"/>
              <a:gd name="connsiteX4" fmla="*/ 2641601 w 9768115"/>
              <a:gd name="connsiteY4" fmla="*/ 617012 h 2723547"/>
              <a:gd name="connsiteX5" fmla="*/ 3425372 w 9768115"/>
              <a:gd name="connsiteY5" fmla="*/ 2416784 h 2723547"/>
              <a:gd name="connsiteX6" fmla="*/ 4020458 w 9768115"/>
              <a:gd name="connsiteY6" fmla="*/ 21927 h 2723547"/>
              <a:gd name="connsiteX7" fmla="*/ 4731658 w 9768115"/>
              <a:gd name="connsiteY7" fmla="*/ 2315185 h 2723547"/>
              <a:gd name="connsiteX8" fmla="*/ 5210629 w 9768115"/>
              <a:gd name="connsiteY8" fmla="*/ 1197584 h 2723547"/>
              <a:gd name="connsiteX9" fmla="*/ 5863772 w 9768115"/>
              <a:gd name="connsiteY9" fmla="*/ 2561927 h 2723547"/>
              <a:gd name="connsiteX10" fmla="*/ 6473372 w 9768115"/>
              <a:gd name="connsiteY10" fmla="*/ 36441 h 2723547"/>
              <a:gd name="connsiteX11" fmla="*/ 7373258 w 9768115"/>
              <a:gd name="connsiteY11" fmla="*/ 1603984 h 2723547"/>
              <a:gd name="connsiteX12" fmla="*/ 8215087 w 9768115"/>
              <a:gd name="connsiteY12" fmla="*/ 776670 h 2723547"/>
              <a:gd name="connsiteX13" fmla="*/ 8940800 w 9768115"/>
              <a:gd name="connsiteY13" fmla="*/ 2170041 h 2723547"/>
              <a:gd name="connsiteX14" fmla="*/ 9768115 w 9768115"/>
              <a:gd name="connsiteY14" fmla="*/ 254156 h 2723547"/>
              <a:gd name="connsiteX0" fmla="*/ 0 w 9768115"/>
              <a:gd name="connsiteY0" fmla="*/ 937316 h 2781778"/>
              <a:gd name="connsiteX1" fmla="*/ 769257 w 9768115"/>
              <a:gd name="connsiteY1" fmla="*/ 2766116 h 2781778"/>
              <a:gd name="connsiteX2" fmla="*/ 1538515 w 9768115"/>
              <a:gd name="connsiteY2" fmla="*/ 8402 h 2781778"/>
              <a:gd name="connsiteX3" fmla="*/ 2177143 w 9768115"/>
              <a:gd name="connsiteY3" fmla="*/ 1866230 h 2781778"/>
              <a:gd name="connsiteX4" fmla="*/ 2641601 w 9768115"/>
              <a:gd name="connsiteY4" fmla="*/ 618001 h 2781778"/>
              <a:gd name="connsiteX5" fmla="*/ 3425372 w 9768115"/>
              <a:gd name="connsiteY5" fmla="*/ 2417773 h 2781778"/>
              <a:gd name="connsiteX6" fmla="*/ 4020458 w 9768115"/>
              <a:gd name="connsiteY6" fmla="*/ 22916 h 2781778"/>
              <a:gd name="connsiteX7" fmla="*/ 4731658 w 9768115"/>
              <a:gd name="connsiteY7" fmla="*/ 2316174 h 2781778"/>
              <a:gd name="connsiteX8" fmla="*/ 5210629 w 9768115"/>
              <a:gd name="connsiteY8" fmla="*/ 1198573 h 2781778"/>
              <a:gd name="connsiteX9" fmla="*/ 5863772 w 9768115"/>
              <a:gd name="connsiteY9" fmla="*/ 2562916 h 2781778"/>
              <a:gd name="connsiteX10" fmla="*/ 6473372 w 9768115"/>
              <a:gd name="connsiteY10" fmla="*/ 37430 h 2781778"/>
              <a:gd name="connsiteX11" fmla="*/ 7373258 w 9768115"/>
              <a:gd name="connsiteY11" fmla="*/ 1604973 h 2781778"/>
              <a:gd name="connsiteX12" fmla="*/ 8215087 w 9768115"/>
              <a:gd name="connsiteY12" fmla="*/ 777659 h 2781778"/>
              <a:gd name="connsiteX13" fmla="*/ 8940800 w 9768115"/>
              <a:gd name="connsiteY13" fmla="*/ 2171030 h 2781778"/>
              <a:gd name="connsiteX14" fmla="*/ 9768115 w 9768115"/>
              <a:gd name="connsiteY14" fmla="*/ 255145 h 278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768115" h="2781778">
                <a:moveTo>
                  <a:pt x="0" y="937316"/>
                </a:moveTo>
                <a:cubicBezTo>
                  <a:pt x="445105" y="1900097"/>
                  <a:pt x="512838" y="2920935"/>
                  <a:pt x="769257" y="2766116"/>
                </a:cubicBezTo>
                <a:cubicBezTo>
                  <a:pt x="1025676" y="2611297"/>
                  <a:pt x="1303867" y="158383"/>
                  <a:pt x="1538515" y="8402"/>
                </a:cubicBezTo>
                <a:cubicBezTo>
                  <a:pt x="1773163" y="-141579"/>
                  <a:pt x="1993295" y="1764630"/>
                  <a:pt x="2177143" y="1866230"/>
                </a:cubicBezTo>
                <a:cubicBezTo>
                  <a:pt x="2360991" y="1967830"/>
                  <a:pt x="2433563" y="526077"/>
                  <a:pt x="2641601" y="618001"/>
                </a:cubicBezTo>
                <a:cubicBezTo>
                  <a:pt x="2849639" y="709925"/>
                  <a:pt x="3195563" y="2516954"/>
                  <a:pt x="3425372" y="2417773"/>
                </a:cubicBezTo>
                <a:cubicBezTo>
                  <a:pt x="3655181" y="2318592"/>
                  <a:pt x="3802744" y="39849"/>
                  <a:pt x="4020458" y="22916"/>
                </a:cubicBezTo>
                <a:cubicBezTo>
                  <a:pt x="4238172" y="5983"/>
                  <a:pt x="4533296" y="2120231"/>
                  <a:pt x="4731658" y="2316174"/>
                </a:cubicBezTo>
                <a:cubicBezTo>
                  <a:pt x="4930020" y="2512117"/>
                  <a:pt x="5021943" y="1157449"/>
                  <a:pt x="5210629" y="1198573"/>
                </a:cubicBezTo>
                <a:cubicBezTo>
                  <a:pt x="5399315" y="1239697"/>
                  <a:pt x="5653315" y="2756440"/>
                  <a:pt x="5863772" y="2562916"/>
                </a:cubicBezTo>
                <a:cubicBezTo>
                  <a:pt x="6074229" y="2369392"/>
                  <a:pt x="6221791" y="197087"/>
                  <a:pt x="6473372" y="37430"/>
                </a:cubicBezTo>
                <a:cubicBezTo>
                  <a:pt x="6724953" y="-122227"/>
                  <a:pt x="7082972" y="1481602"/>
                  <a:pt x="7373258" y="1604973"/>
                </a:cubicBezTo>
                <a:cubicBezTo>
                  <a:pt x="7663544" y="1728344"/>
                  <a:pt x="7953830" y="683316"/>
                  <a:pt x="8215087" y="777659"/>
                </a:cubicBezTo>
                <a:cubicBezTo>
                  <a:pt x="8476344" y="872002"/>
                  <a:pt x="8681962" y="2258116"/>
                  <a:pt x="8940800" y="2171030"/>
                </a:cubicBezTo>
                <a:cubicBezTo>
                  <a:pt x="9199638" y="2083944"/>
                  <a:pt x="9481457" y="1232440"/>
                  <a:pt x="9768115" y="255145"/>
                </a:cubicBezTo>
              </a:path>
            </a:pathLst>
          </a:cu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2F822170-7EEB-4D83-A1E0-6605C89BAA08}"/>
              </a:ext>
            </a:extLst>
          </p:cNvPr>
          <p:cNvSpPr txBox="1"/>
          <p:nvPr/>
        </p:nvSpPr>
        <p:spPr>
          <a:xfrm>
            <a:off x="8882743" y="3018971"/>
            <a:ext cx="2307771" cy="461665"/>
          </a:xfrm>
          <a:prstGeom prst="rect">
            <a:avLst/>
          </a:prstGeom>
          <a:noFill/>
        </p:spPr>
        <p:txBody>
          <a:bodyPr wrap="square" rtlCol="0">
            <a:spAutoFit/>
          </a:bodyPr>
          <a:lstStyle/>
          <a:p>
            <a:r>
              <a:rPr lang="en-US" sz="2400" b="1" dirty="0">
                <a:solidFill>
                  <a:srgbClr val="FFFF00"/>
                </a:solidFill>
                <a:latin typeface="Arial Black" panose="020B0A04020102020204" pitchFamily="34" charset="0"/>
              </a:rPr>
              <a:t>Cyclothymic</a:t>
            </a:r>
          </a:p>
        </p:txBody>
      </p:sp>
    </p:spTree>
    <p:extLst>
      <p:ext uri="{BB962C8B-B14F-4D97-AF65-F5344CB8AC3E}">
        <p14:creationId xmlns:p14="http://schemas.microsoft.com/office/powerpoint/2010/main" val="4028967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B7A8F-41A0-441B-96FE-FEE2C3C98D35}"/>
              </a:ext>
            </a:extLst>
          </p:cNvPr>
          <p:cNvSpPr>
            <a:spLocks noGrp="1"/>
          </p:cNvSpPr>
          <p:nvPr>
            <p:ph type="title"/>
          </p:nvPr>
        </p:nvSpPr>
        <p:spPr>
          <a:xfrm>
            <a:off x="1114427" y="669171"/>
            <a:ext cx="9601196" cy="635000"/>
          </a:xfrm>
        </p:spPr>
        <p:txBody>
          <a:bodyPr>
            <a:normAutofit fontScale="90000"/>
          </a:bodyPr>
          <a:lstStyle/>
          <a:p>
            <a:r>
              <a:rPr lang="en-US" dirty="0"/>
              <a:t>Rapid Cycling </a:t>
            </a:r>
          </a:p>
        </p:txBody>
      </p:sp>
      <p:pic>
        <p:nvPicPr>
          <p:cNvPr id="4" name="Online Media 3">
            <a:hlinkClick r:id="" action="ppaction://media"/>
            <a:extLst>
              <a:ext uri="{FF2B5EF4-FFF2-40B4-BE49-F238E27FC236}">
                <a16:creationId xmlns:a16="http://schemas.microsoft.com/office/drawing/2014/main" id="{C7F20C7F-7850-47A2-BB63-73CDBA31BF12}"/>
              </a:ext>
            </a:extLst>
          </p:cNvPr>
          <p:cNvPicPr>
            <a:picLocks noGrp="1" noRot="1" noChangeAspect="1"/>
          </p:cNvPicPr>
          <p:nvPr>
            <p:ph idx="1"/>
            <a:videoFile r:link="rId1"/>
          </p:nvPr>
        </p:nvPicPr>
        <p:blipFill>
          <a:blip r:embed="rId3"/>
          <a:stretch>
            <a:fillRect/>
          </a:stretch>
        </p:blipFill>
        <p:spPr>
          <a:xfrm>
            <a:off x="-33338" y="-609600"/>
            <a:ext cx="12225338" cy="8201025"/>
          </a:xfrm>
          <a:prstGeom prst="rect">
            <a:avLst/>
          </a:prstGeom>
        </p:spPr>
      </p:pic>
    </p:spTree>
    <p:extLst>
      <p:ext uri="{BB962C8B-B14F-4D97-AF65-F5344CB8AC3E}">
        <p14:creationId xmlns:p14="http://schemas.microsoft.com/office/powerpoint/2010/main" val="12071518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C41F87-2699-4D63-AF62-738B9E3F2328}"/>
              </a:ext>
            </a:extLst>
          </p:cNvPr>
          <p:cNvSpPr>
            <a:spLocks noGrp="1"/>
          </p:cNvSpPr>
          <p:nvPr>
            <p:ph type="title"/>
          </p:nvPr>
        </p:nvSpPr>
        <p:spPr/>
        <p:txBody>
          <a:bodyPr/>
          <a:lstStyle/>
          <a:p>
            <a:r>
              <a:rPr lang="en-US" dirty="0"/>
              <a:t>Differential diagnoses</a:t>
            </a:r>
          </a:p>
        </p:txBody>
      </p:sp>
      <p:sp>
        <p:nvSpPr>
          <p:cNvPr id="3" name="Content Placeholder 2">
            <a:extLst>
              <a:ext uri="{FF2B5EF4-FFF2-40B4-BE49-F238E27FC236}">
                <a16:creationId xmlns:a16="http://schemas.microsoft.com/office/drawing/2014/main" id="{752F947D-0305-4FE6-B9CF-FB9405686971}"/>
              </a:ext>
            </a:extLst>
          </p:cNvPr>
          <p:cNvSpPr>
            <a:spLocks noGrp="1"/>
          </p:cNvSpPr>
          <p:nvPr>
            <p:ph idx="1"/>
          </p:nvPr>
        </p:nvSpPr>
        <p:spPr/>
        <p:txBody>
          <a:bodyPr>
            <a:normAutofit fontScale="92500" lnSpcReduction="10000"/>
          </a:bodyPr>
          <a:lstStyle/>
          <a:p>
            <a:r>
              <a:rPr lang="en-US" dirty="0"/>
              <a:t>Generalized Anxiety Disorder-Do they have pressured speech? </a:t>
            </a:r>
          </a:p>
          <a:p>
            <a:r>
              <a:rPr lang="en-US" dirty="0"/>
              <a:t>Panic Disorder-Got depression? Are the symptoms mostly physiological? </a:t>
            </a:r>
          </a:p>
          <a:p>
            <a:r>
              <a:rPr lang="en-US" dirty="0"/>
              <a:t>Posttraumatic Stress Disorder- Is there a precipitating event? Is it mostly trauma related symptomology? </a:t>
            </a:r>
          </a:p>
          <a:p>
            <a:r>
              <a:rPr lang="en-US" dirty="0"/>
              <a:t>Substance/medication-induced bipolar disorder-did this start after they ingested a substance?</a:t>
            </a:r>
          </a:p>
          <a:p>
            <a:r>
              <a:rPr lang="en-US" dirty="0"/>
              <a:t>Attention-deficit/hyperactivity disorder-Is depression present? </a:t>
            </a:r>
          </a:p>
          <a:p>
            <a:r>
              <a:rPr lang="en-US" dirty="0"/>
              <a:t>Major Depressive Disorder- Any do they meet the criteria for mania or hypomania? </a:t>
            </a:r>
          </a:p>
        </p:txBody>
      </p:sp>
    </p:spTree>
    <p:extLst>
      <p:ext uri="{BB962C8B-B14F-4D97-AF65-F5344CB8AC3E}">
        <p14:creationId xmlns:p14="http://schemas.microsoft.com/office/powerpoint/2010/main" val="33966919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0AA9E-EE7F-472A-AF89-5F29D28CCECE}"/>
              </a:ext>
            </a:extLst>
          </p:cNvPr>
          <p:cNvSpPr>
            <a:spLocks noGrp="1"/>
          </p:cNvSpPr>
          <p:nvPr>
            <p:ph type="title"/>
          </p:nvPr>
        </p:nvSpPr>
        <p:spPr/>
        <p:txBody>
          <a:bodyPr>
            <a:normAutofit fontScale="90000"/>
          </a:bodyPr>
          <a:lstStyle/>
          <a:p>
            <a:r>
              <a:rPr lang="en-US" dirty="0"/>
              <a:t>Differential diagnosing: Borderline Personality Disorder </a:t>
            </a:r>
          </a:p>
        </p:txBody>
      </p:sp>
      <p:sp>
        <p:nvSpPr>
          <p:cNvPr id="4" name="Text Placeholder 3">
            <a:extLst>
              <a:ext uri="{FF2B5EF4-FFF2-40B4-BE49-F238E27FC236}">
                <a16:creationId xmlns:a16="http://schemas.microsoft.com/office/drawing/2014/main" id="{BFAAF11B-F4D8-408C-9285-2E9BC60DB519}"/>
              </a:ext>
            </a:extLst>
          </p:cNvPr>
          <p:cNvSpPr>
            <a:spLocks noGrp="1"/>
          </p:cNvSpPr>
          <p:nvPr>
            <p:ph type="body" idx="1"/>
          </p:nvPr>
        </p:nvSpPr>
        <p:spPr>
          <a:xfrm>
            <a:off x="1295400" y="2499360"/>
            <a:ext cx="4718304" cy="576263"/>
          </a:xfrm>
        </p:spPr>
        <p:txBody>
          <a:bodyPr/>
          <a:lstStyle/>
          <a:p>
            <a:r>
              <a:rPr lang="en-US" dirty="0"/>
              <a:t> </a:t>
            </a:r>
          </a:p>
        </p:txBody>
      </p:sp>
      <p:sp>
        <p:nvSpPr>
          <p:cNvPr id="5" name="Content Placeholder 4">
            <a:extLst>
              <a:ext uri="{FF2B5EF4-FFF2-40B4-BE49-F238E27FC236}">
                <a16:creationId xmlns:a16="http://schemas.microsoft.com/office/drawing/2014/main" id="{3BEDF8B6-9F80-4A48-A4E5-FBE03C883FBC}"/>
              </a:ext>
            </a:extLst>
          </p:cNvPr>
          <p:cNvSpPr>
            <a:spLocks noGrp="1"/>
          </p:cNvSpPr>
          <p:nvPr>
            <p:ph sz="half" idx="2"/>
          </p:nvPr>
        </p:nvSpPr>
        <p:spPr>
          <a:xfrm>
            <a:off x="1295400" y="2499361"/>
            <a:ext cx="4718304" cy="3718560"/>
          </a:xfrm>
        </p:spPr>
        <p:txBody>
          <a:bodyPr/>
          <a:lstStyle/>
          <a:p>
            <a:r>
              <a:rPr lang="en-US" dirty="0"/>
              <a:t>Impulsivity </a:t>
            </a:r>
          </a:p>
          <a:p>
            <a:r>
              <a:rPr lang="en-US" dirty="0"/>
              <a:t>Mood disturbance </a:t>
            </a:r>
          </a:p>
          <a:p>
            <a:r>
              <a:rPr lang="en-US" dirty="0"/>
              <a:t>Chronic feelings of emptiness </a:t>
            </a:r>
          </a:p>
          <a:p>
            <a:r>
              <a:rPr lang="en-US" dirty="0"/>
              <a:t>Inappropriate, intense anger or difficulty controlling anger </a:t>
            </a:r>
          </a:p>
          <a:p>
            <a:r>
              <a:rPr lang="en-US" dirty="0"/>
              <a:t>Impulsivity in at least two areas that that are potentially self-damaging</a:t>
            </a:r>
          </a:p>
        </p:txBody>
      </p:sp>
      <p:sp>
        <p:nvSpPr>
          <p:cNvPr id="7" name="Content Placeholder 6">
            <a:extLst>
              <a:ext uri="{FF2B5EF4-FFF2-40B4-BE49-F238E27FC236}">
                <a16:creationId xmlns:a16="http://schemas.microsoft.com/office/drawing/2014/main" id="{7E0E02AD-BCD0-4085-B311-A3AB9E6B76D6}"/>
              </a:ext>
            </a:extLst>
          </p:cNvPr>
          <p:cNvSpPr>
            <a:spLocks noGrp="1"/>
          </p:cNvSpPr>
          <p:nvPr>
            <p:ph sz="quarter" idx="4"/>
          </p:nvPr>
        </p:nvSpPr>
        <p:spPr>
          <a:xfrm>
            <a:off x="6180670" y="2499360"/>
            <a:ext cx="4718304" cy="3701630"/>
          </a:xfrm>
        </p:spPr>
        <p:txBody>
          <a:bodyPr/>
          <a:lstStyle/>
          <a:p>
            <a:r>
              <a:rPr lang="en-US" dirty="0"/>
              <a:t>Issues with abandonment </a:t>
            </a:r>
          </a:p>
          <a:p>
            <a:r>
              <a:rPr lang="en-US" dirty="0"/>
              <a:t>Unstable personal relationships </a:t>
            </a:r>
          </a:p>
          <a:p>
            <a:r>
              <a:rPr lang="en-US" dirty="0"/>
              <a:t>Transient paranoid ideation</a:t>
            </a:r>
          </a:p>
          <a:p>
            <a:r>
              <a:rPr lang="en-US" dirty="0"/>
              <a:t>Recurrent suicidal behavior </a:t>
            </a:r>
          </a:p>
        </p:txBody>
      </p:sp>
    </p:spTree>
    <p:extLst>
      <p:ext uri="{BB962C8B-B14F-4D97-AF65-F5344CB8AC3E}">
        <p14:creationId xmlns:p14="http://schemas.microsoft.com/office/powerpoint/2010/main" val="31338483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8592A-88C0-44ED-B3A7-CED559F9AEF7}"/>
              </a:ext>
            </a:extLst>
          </p:cNvPr>
          <p:cNvSpPr>
            <a:spLocks noGrp="1"/>
          </p:cNvSpPr>
          <p:nvPr>
            <p:ph type="title"/>
          </p:nvPr>
        </p:nvSpPr>
        <p:spPr>
          <a:xfrm>
            <a:off x="1295402" y="753533"/>
            <a:ext cx="9601196" cy="440268"/>
          </a:xfrm>
        </p:spPr>
        <p:txBody>
          <a:bodyPr>
            <a:normAutofit fontScale="90000"/>
          </a:bodyPr>
          <a:lstStyle/>
          <a:p>
            <a:r>
              <a:rPr lang="en-US" dirty="0"/>
              <a:t>Decision Tree</a:t>
            </a:r>
          </a:p>
        </p:txBody>
      </p:sp>
      <p:pic>
        <p:nvPicPr>
          <p:cNvPr id="4" name="Content Placeholder 3">
            <a:extLst>
              <a:ext uri="{FF2B5EF4-FFF2-40B4-BE49-F238E27FC236}">
                <a16:creationId xmlns:a16="http://schemas.microsoft.com/office/drawing/2014/main" id="{2B6BD89D-38A4-492C-A3B3-EE7F220BF2CE}"/>
              </a:ext>
            </a:extLst>
          </p:cNvPr>
          <p:cNvPicPr>
            <a:picLocks noGrp="1" noChangeAspect="1"/>
          </p:cNvPicPr>
          <p:nvPr>
            <p:ph idx="1"/>
          </p:nvPr>
        </p:nvPicPr>
        <p:blipFill>
          <a:blip r:embed="rId2"/>
          <a:stretch>
            <a:fillRect/>
          </a:stretch>
        </p:blipFill>
        <p:spPr>
          <a:xfrm>
            <a:off x="768350" y="1422401"/>
            <a:ext cx="10655300" cy="4800599"/>
          </a:xfrm>
          <a:prstGeom prst="rect">
            <a:avLst/>
          </a:prstGeom>
        </p:spPr>
      </p:pic>
      <p:sp>
        <p:nvSpPr>
          <p:cNvPr id="5" name="TextBox 4">
            <a:extLst>
              <a:ext uri="{FF2B5EF4-FFF2-40B4-BE49-F238E27FC236}">
                <a16:creationId xmlns:a16="http://schemas.microsoft.com/office/drawing/2014/main" id="{8490A670-CBCA-4189-A3B3-4CF99F6A4DF1}"/>
              </a:ext>
            </a:extLst>
          </p:cNvPr>
          <p:cNvSpPr txBox="1"/>
          <p:nvPr/>
        </p:nvSpPr>
        <p:spPr>
          <a:xfrm>
            <a:off x="495300" y="6451600"/>
            <a:ext cx="1511300" cy="369332"/>
          </a:xfrm>
          <a:prstGeom prst="rect">
            <a:avLst/>
          </a:prstGeom>
          <a:noFill/>
        </p:spPr>
        <p:txBody>
          <a:bodyPr wrap="square" rtlCol="0">
            <a:spAutoFit/>
          </a:bodyPr>
          <a:lstStyle/>
          <a:p>
            <a:r>
              <a:rPr lang="en-US" i="1" dirty="0"/>
              <a:t>From DSM IV</a:t>
            </a:r>
          </a:p>
        </p:txBody>
      </p:sp>
    </p:spTree>
    <p:extLst>
      <p:ext uri="{BB962C8B-B14F-4D97-AF65-F5344CB8AC3E}">
        <p14:creationId xmlns:p14="http://schemas.microsoft.com/office/powerpoint/2010/main" val="3602742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2BE618-F170-44F5-9297-1816A31903B9}"/>
              </a:ext>
            </a:extLst>
          </p:cNvPr>
          <p:cNvSpPr txBox="1"/>
          <p:nvPr/>
        </p:nvSpPr>
        <p:spPr>
          <a:xfrm>
            <a:off x="-30873" y="0"/>
            <a:ext cx="12336083" cy="6858000"/>
          </a:xfrm>
          <a:prstGeom prst="rect">
            <a:avLst/>
          </a:prstGeom>
          <a:solidFill>
            <a:schemeClr val="bg1">
              <a:lumMod val="95000"/>
            </a:schemeClr>
          </a:solidFill>
        </p:spPr>
        <p:txBody>
          <a:bodyPr wrap="square" rtlCol="0">
            <a:spAutoFit/>
          </a:bodyPr>
          <a:lstStyle/>
          <a:p>
            <a:endParaRPr lang="en-US" dirty="0"/>
          </a:p>
        </p:txBody>
      </p:sp>
      <p:sp>
        <p:nvSpPr>
          <p:cNvPr id="5" name="TextBox 4">
            <a:extLst>
              <a:ext uri="{FF2B5EF4-FFF2-40B4-BE49-F238E27FC236}">
                <a16:creationId xmlns:a16="http://schemas.microsoft.com/office/drawing/2014/main" id="{83E8E0B8-30D8-48F0-BAE0-6B3041CEA469}"/>
              </a:ext>
            </a:extLst>
          </p:cNvPr>
          <p:cNvSpPr txBox="1"/>
          <p:nvPr/>
        </p:nvSpPr>
        <p:spPr>
          <a:xfrm>
            <a:off x="0" y="102676"/>
            <a:ext cx="12192000" cy="830997"/>
          </a:xfrm>
          <a:prstGeom prst="rect">
            <a:avLst/>
          </a:prstGeom>
          <a:noFill/>
        </p:spPr>
        <p:txBody>
          <a:bodyPr wrap="square" lIns="0" tIns="0" rIns="0" bIns="0" rtlCol="0" anchor="ctr" anchorCtr="0">
            <a:spAutoFit/>
          </a:bodyPr>
          <a:lstStyle/>
          <a:p>
            <a:pPr algn="ctr"/>
            <a:r>
              <a:rPr lang="en-US" sz="4400" dirty="0">
                <a:cs typeface="Arial"/>
              </a:rPr>
              <a:t>The Facts </a:t>
            </a:r>
            <a:r>
              <a:rPr lang="en-US" sz="5400" b="1" dirty="0">
                <a:latin typeface="Arial"/>
                <a:cs typeface="Arial"/>
              </a:rPr>
              <a:t> </a:t>
            </a:r>
          </a:p>
        </p:txBody>
      </p:sp>
      <p:grpSp>
        <p:nvGrpSpPr>
          <p:cNvPr id="6" name="Group 5" descr="Blue shapes group.">
            <a:extLst>
              <a:ext uri="{FF2B5EF4-FFF2-40B4-BE49-F238E27FC236}">
                <a16:creationId xmlns:a16="http://schemas.microsoft.com/office/drawing/2014/main" id="{F1BCFF58-9E3A-4968-9D9E-0F03C7E44813}"/>
              </a:ext>
            </a:extLst>
          </p:cNvPr>
          <p:cNvGrpSpPr/>
          <p:nvPr/>
        </p:nvGrpSpPr>
        <p:grpSpPr>
          <a:xfrm>
            <a:off x="290319" y="1295400"/>
            <a:ext cx="5830584" cy="5138214"/>
            <a:chOff x="290319" y="1295400"/>
            <a:chExt cx="5830584" cy="5138214"/>
          </a:xfrm>
        </p:grpSpPr>
        <p:grpSp>
          <p:nvGrpSpPr>
            <p:cNvPr id="7" name="Group 6" descr="Blue group.">
              <a:extLst>
                <a:ext uri="{FF2B5EF4-FFF2-40B4-BE49-F238E27FC236}">
                  <a16:creationId xmlns:a16="http://schemas.microsoft.com/office/drawing/2014/main" id="{ABFE41CD-DB82-4847-BA4B-00AF55B1EA6C}"/>
                </a:ext>
              </a:extLst>
            </p:cNvPr>
            <p:cNvGrpSpPr/>
            <p:nvPr/>
          </p:nvGrpSpPr>
          <p:grpSpPr>
            <a:xfrm>
              <a:off x="290319" y="1295400"/>
              <a:ext cx="5781689" cy="5138214"/>
              <a:chOff x="290319" y="1295400"/>
              <a:chExt cx="5781689" cy="5138214"/>
            </a:xfrm>
          </p:grpSpPr>
          <p:sp>
            <p:nvSpPr>
              <p:cNvPr id="9" name="TextBox 8">
                <a:extLst>
                  <a:ext uri="{FF2B5EF4-FFF2-40B4-BE49-F238E27FC236}">
                    <a16:creationId xmlns:a16="http://schemas.microsoft.com/office/drawing/2014/main" id="{F4FEC459-5EAF-4A52-81E3-454E850D75F4}"/>
                  </a:ext>
                </a:extLst>
              </p:cNvPr>
              <p:cNvSpPr txBox="1"/>
              <p:nvPr/>
            </p:nvSpPr>
            <p:spPr>
              <a:xfrm>
                <a:off x="4159013" y="1400252"/>
                <a:ext cx="1447800" cy="523220"/>
              </a:xfrm>
              <a:prstGeom prst="rect">
                <a:avLst/>
              </a:prstGeom>
              <a:noFill/>
            </p:spPr>
            <p:txBody>
              <a:bodyPr wrap="square" rtlCol="0">
                <a:spAutoFit/>
              </a:bodyPr>
              <a:lstStyle/>
              <a:p>
                <a:pPr algn="r"/>
                <a:r>
                  <a:rPr lang="en-US" sz="2800" dirty="0">
                    <a:solidFill>
                      <a:srgbClr val="2E76D4"/>
                    </a:solidFill>
                    <a:latin typeface="Arial"/>
                    <a:cs typeface="Arial"/>
                  </a:rPr>
                  <a:t>Males</a:t>
                </a:r>
              </a:p>
            </p:txBody>
          </p:sp>
          <p:grpSp>
            <p:nvGrpSpPr>
              <p:cNvPr id="10" name="Group 9" descr="Male Half Icon">
                <a:extLst>
                  <a:ext uri="{FF2B5EF4-FFF2-40B4-BE49-F238E27FC236}">
                    <a16:creationId xmlns:a16="http://schemas.microsoft.com/office/drawing/2014/main" id="{CDFBAC86-9D97-411F-9FF6-E9240A04EC3E}"/>
                  </a:ext>
                </a:extLst>
              </p:cNvPr>
              <p:cNvGrpSpPr/>
              <p:nvPr/>
            </p:nvGrpSpPr>
            <p:grpSpPr>
              <a:xfrm>
                <a:off x="5064179" y="1295400"/>
                <a:ext cx="1007829" cy="5138214"/>
                <a:chOff x="5026079" y="990600"/>
                <a:chExt cx="1007829" cy="5138214"/>
              </a:xfrm>
            </p:grpSpPr>
            <p:sp>
              <p:nvSpPr>
                <p:cNvPr id="42" name="Freeform 16">
                  <a:extLst>
                    <a:ext uri="{FF2B5EF4-FFF2-40B4-BE49-F238E27FC236}">
                      <a16:creationId xmlns:a16="http://schemas.microsoft.com/office/drawing/2014/main" id="{7BF2F25D-EA61-4B40-8368-F98A02052E97}"/>
                    </a:ext>
                  </a:extLst>
                </p:cNvPr>
                <p:cNvSpPr>
                  <a:spLocks/>
                </p:cNvSpPr>
                <p:nvPr/>
              </p:nvSpPr>
              <p:spPr bwMode="auto">
                <a:xfrm>
                  <a:off x="5026079" y="1905001"/>
                  <a:ext cx="1007829" cy="4223813"/>
                </a:xfrm>
                <a:custGeom>
                  <a:avLst/>
                  <a:gdLst>
                    <a:gd name="T0" fmla="*/ 10 w 41"/>
                    <a:gd name="T1" fmla="*/ 4 h 173"/>
                    <a:gd name="T2" fmla="*/ 40 w 41"/>
                    <a:gd name="T3" fmla="*/ 1 h 173"/>
                    <a:gd name="T4" fmla="*/ 41 w 41"/>
                    <a:gd name="T5" fmla="*/ 81 h 173"/>
                    <a:gd name="T6" fmla="*/ 38 w 41"/>
                    <a:gd name="T7" fmla="*/ 84 h 173"/>
                    <a:gd name="T8" fmla="*/ 38 w 41"/>
                    <a:gd name="T9" fmla="*/ 162 h 173"/>
                    <a:gd name="T10" fmla="*/ 20 w 41"/>
                    <a:gd name="T11" fmla="*/ 165 h 173"/>
                    <a:gd name="T12" fmla="*/ 19 w 41"/>
                    <a:gd name="T13" fmla="*/ 155 h 173"/>
                    <a:gd name="T14" fmla="*/ 19 w 41"/>
                    <a:gd name="T15" fmla="*/ 28 h 173"/>
                    <a:gd name="T16" fmla="*/ 15 w 41"/>
                    <a:gd name="T17" fmla="*/ 28 h 173"/>
                    <a:gd name="T18" fmla="*/ 15 w 41"/>
                    <a:gd name="T19" fmla="*/ 74 h 173"/>
                    <a:gd name="T20" fmla="*/ 7 w 41"/>
                    <a:gd name="T21" fmla="*/ 83 h 173"/>
                    <a:gd name="T22" fmla="*/ 1 w 41"/>
                    <a:gd name="T23" fmla="*/ 76 h 173"/>
                    <a:gd name="T24" fmla="*/ 0 w 41"/>
                    <a:gd name="T25" fmla="*/ 22 h 173"/>
                    <a:gd name="T26" fmla="*/ 10 w 41"/>
                    <a:gd name="T27" fmla="*/ 4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1" h="173">
                      <a:moveTo>
                        <a:pt x="10" y="4"/>
                      </a:moveTo>
                      <a:cubicBezTo>
                        <a:pt x="19" y="0"/>
                        <a:pt x="30" y="1"/>
                        <a:pt x="40" y="1"/>
                      </a:cubicBezTo>
                      <a:cubicBezTo>
                        <a:pt x="41" y="27"/>
                        <a:pt x="40" y="54"/>
                        <a:pt x="41" y="81"/>
                      </a:cubicBezTo>
                      <a:cubicBezTo>
                        <a:pt x="40" y="82"/>
                        <a:pt x="39" y="84"/>
                        <a:pt x="38" y="84"/>
                      </a:cubicBezTo>
                      <a:cubicBezTo>
                        <a:pt x="38" y="110"/>
                        <a:pt x="38" y="136"/>
                        <a:pt x="38" y="162"/>
                      </a:cubicBezTo>
                      <a:cubicBezTo>
                        <a:pt x="38" y="171"/>
                        <a:pt x="23" y="173"/>
                        <a:pt x="20" y="165"/>
                      </a:cubicBezTo>
                      <a:cubicBezTo>
                        <a:pt x="19" y="162"/>
                        <a:pt x="19" y="158"/>
                        <a:pt x="19" y="155"/>
                      </a:cubicBezTo>
                      <a:cubicBezTo>
                        <a:pt x="19" y="113"/>
                        <a:pt x="19" y="71"/>
                        <a:pt x="19" y="28"/>
                      </a:cubicBezTo>
                      <a:cubicBezTo>
                        <a:pt x="18" y="28"/>
                        <a:pt x="16" y="28"/>
                        <a:pt x="15" y="28"/>
                      </a:cubicBezTo>
                      <a:cubicBezTo>
                        <a:pt x="15" y="44"/>
                        <a:pt x="15" y="59"/>
                        <a:pt x="15" y="74"/>
                      </a:cubicBezTo>
                      <a:cubicBezTo>
                        <a:pt x="15" y="79"/>
                        <a:pt x="12" y="84"/>
                        <a:pt x="7" y="83"/>
                      </a:cubicBezTo>
                      <a:cubicBezTo>
                        <a:pt x="3" y="84"/>
                        <a:pt x="0" y="80"/>
                        <a:pt x="1" y="76"/>
                      </a:cubicBezTo>
                      <a:cubicBezTo>
                        <a:pt x="0" y="58"/>
                        <a:pt x="0" y="40"/>
                        <a:pt x="0" y="22"/>
                      </a:cubicBezTo>
                      <a:cubicBezTo>
                        <a:pt x="0" y="15"/>
                        <a:pt x="3" y="7"/>
                        <a:pt x="10" y="4"/>
                      </a:cubicBezTo>
                      <a:close/>
                    </a:path>
                  </a:pathLst>
                </a:custGeom>
                <a:solidFill>
                  <a:srgbClr val="2E76D4"/>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43" name="Oval 17">
                  <a:extLst>
                    <a:ext uri="{FF2B5EF4-FFF2-40B4-BE49-F238E27FC236}">
                      <a16:creationId xmlns:a16="http://schemas.microsoft.com/office/drawing/2014/main" id="{3FCB27F9-05B0-48DB-9515-FD18BA40CCBC}"/>
                    </a:ext>
                  </a:extLst>
                </p:cNvPr>
                <p:cNvSpPr/>
                <p:nvPr/>
              </p:nvSpPr>
              <p:spPr bwMode="auto">
                <a:xfrm>
                  <a:off x="5575300" y="990600"/>
                  <a:ext cx="431800" cy="838200"/>
                </a:xfrm>
                <a:custGeom>
                  <a:avLst/>
                  <a:gdLst/>
                  <a:ahLst/>
                  <a:cxnLst/>
                  <a:rect l="l" t="t" r="r" b="b"/>
                  <a:pathLst>
                    <a:path w="431800" h="838200">
                      <a:moveTo>
                        <a:pt x="419100" y="0"/>
                      </a:moveTo>
                      <a:lnTo>
                        <a:pt x="431800" y="1280"/>
                      </a:lnTo>
                      <a:lnTo>
                        <a:pt x="431800" y="836920"/>
                      </a:lnTo>
                      <a:lnTo>
                        <a:pt x="419100" y="838200"/>
                      </a:lnTo>
                      <a:cubicBezTo>
                        <a:pt x="187637" y="838200"/>
                        <a:pt x="0" y="650563"/>
                        <a:pt x="0" y="419100"/>
                      </a:cubicBezTo>
                      <a:cubicBezTo>
                        <a:pt x="0" y="187637"/>
                        <a:pt x="187637" y="0"/>
                        <a:pt x="419100" y="0"/>
                      </a:cubicBezTo>
                      <a:close/>
                    </a:path>
                  </a:pathLst>
                </a:custGeom>
                <a:solidFill>
                  <a:srgbClr val="2E76D4"/>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97" charset="0"/>
                  </a:endParaRPr>
                </a:p>
              </p:txBody>
            </p:sp>
          </p:grpSp>
          <p:sp>
            <p:nvSpPr>
              <p:cNvPr id="11" name="Freeform 12" descr="Blue Computer Icon">
                <a:extLst>
                  <a:ext uri="{FF2B5EF4-FFF2-40B4-BE49-F238E27FC236}">
                    <a16:creationId xmlns:a16="http://schemas.microsoft.com/office/drawing/2014/main" id="{962A4FEF-CF13-4867-9E42-D853C84FF47B}"/>
                  </a:ext>
                </a:extLst>
              </p:cNvPr>
              <p:cNvSpPr>
                <a:spLocks noEditPoints="1"/>
              </p:cNvSpPr>
              <p:nvPr/>
            </p:nvSpPr>
            <p:spPr bwMode="auto">
              <a:xfrm>
                <a:off x="928989" y="2028098"/>
                <a:ext cx="798764" cy="574112"/>
              </a:xfrm>
              <a:custGeom>
                <a:avLst/>
                <a:gdLst>
                  <a:gd name="T0" fmla="*/ 446 w 448"/>
                  <a:gd name="T1" fmla="*/ 296 h 322"/>
                  <a:gd name="T2" fmla="*/ 421 w 448"/>
                  <a:gd name="T3" fmla="*/ 245 h 322"/>
                  <a:gd name="T4" fmla="*/ 415 w 448"/>
                  <a:gd name="T5" fmla="*/ 235 h 322"/>
                  <a:gd name="T6" fmla="*/ 418 w 448"/>
                  <a:gd name="T7" fmla="*/ 227 h 322"/>
                  <a:gd name="T8" fmla="*/ 418 w 448"/>
                  <a:gd name="T9" fmla="*/ 10 h 322"/>
                  <a:gd name="T10" fmla="*/ 408 w 448"/>
                  <a:gd name="T11" fmla="*/ 0 h 322"/>
                  <a:gd name="T12" fmla="*/ 43 w 448"/>
                  <a:gd name="T13" fmla="*/ 0 h 322"/>
                  <a:gd name="T14" fmla="*/ 33 w 448"/>
                  <a:gd name="T15" fmla="*/ 10 h 322"/>
                  <a:gd name="T16" fmla="*/ 33 w 448"/>
                  <a:gd name="T17" fmla="*/ 227 h 322"/>
                  <a:gd name="T18" fmla="*/ 36 w 448"/>
                  <a:gd name="T19" fmla="*/ 236 h 322"/>
                  <a:gd name="T20" fmla="*/ 28 w 448"/>
                  <a:gd name="T21" fmla="*/ 246 h 322"/>
                  <a:gd name="T22" fmla="*/ 1 w 448"/>
                  <a:gd name="T23" fmla="*/ 296 h 322"/>
                  <a:gd name="T24" fmla="*/ 3 w 448"/>
                  <a:gd name="T25" fmla="*/ 315 h 322"/>
                  <a:gd name="T26" fmla="*/ 4 w 448"/>
                  <a:gd name="T27" fmla="*/ 316 h 322"/>
                  <a:gd name="T28" fmla="*/ 9 w 448"/>
                  <a:gd name="T29" fmla="*/ 321 h 322"/>
                  <a:gd name="T30" fmla="*/ 62 w 448"/>
                  <a:gd name="T31" fmla="*/ 321 h 322"/>
                  <a:gd name="T32" fmla="*/ 440 w 448"/>
                  <a:gd name="T33" fmla="*/ 321 h 322"/>
                  <a:gd name="T34" fmla="*/ 441 w 448"/>
                  <a:gd name="T35" fmla="*/ 321 h 322"/>
                  <a:gd name="T36" fmla="*/ 444 w 448"/>
                  <a:gd name="T37" fmla="*/ 319 h 322"/>
                  <a:gd name="T38" fmla="*/ 447 w 448"/>
                  <a:gd name="T39" fmla="*/ 314 h 322"/>
                  <a:gd name="T40" fmla="*/ 446 w 448"/>
                  <a:gd name="T41" fmla="*/ 296 h 322"/>
                  <a:gd name="T42" fmla="*/ 390 w 448"/>
                  <a:gd name="T43" fmla="*/ 38 h 322"/>
                  <a:gd name="T44" fmla="*/ 390 w 448"/>
                  <a:gd name="T45" fmla="*/ 212 h 322"/>
                  <a:gd name="T46" fmla="*/ 381 w 448"/>
                  <a:gd name="T47" fmla="*/ 221 h 322"/>
                  <a:gd name="T48" fmla="*/ 380 w 448"/>
                  <a:gd name="T49" fmla="*/ 221 h 322"/>
                  <a:gd name="T50" fmla="*/ 313 w 448"/>
                  <a:gd name="T51" fmla="*/ 221 h 322"/>
                  <a:gd name="T52" fmla="*/ 112 w 448"/>
                  <a:gd name="T53" fmla="*/ 221 h 322"/>
                  <a:gd name="T54" fmla="*/ 89 w 448"/>
                  <a:gd name="T55" fmla="*/ 221 h 322"/>
                  <a:gd name="T56" fmla="*/ 70 w 448"/>
                  <a:gd name="T57" fmla="*/ 221 h 322"/>
                  <a:gd name="T58" fmla="*/ 64 w 448"/>
                  <a:gd name="T59" fmla="*/ 219 h 322"/>
                  <a:gd name="T60" fmla="*/ 62 w 448"/>
                  <a:gd name="T61" fmla="*/ 216 h 322"/>
                  <a:gd name="T62" fmla="*/ 61 w 448"/>
                  <a:gd name="T63" fmla="*/ 212 h 322"/>
                  <a:gd name="T64" fmla="*/ 61 w 448"/>
                  <a:gd name="T65" fmla="*/ 201 h 322"/>
                  <a:gd name="T66" fmla="*/ 61 w 448"/>
                  <a:gd name="T67" fmla="*/ 195 h 322"/>
                  <a:gd name="T68" fmla="*/ 61 w 448"/>
                  <a:gd name="T69" fmla="*/ 195 h 322"/>
                  <a:gd name="T70" fmla="*/ 61 w 448"/>
                  <a:gd name="T71" fmla="*/ 35 h 322"/>
                  <a:gd name="T72" fmla="*/ 70 w 448"/>
                  <a:gd name="T73" fmla="*/ 26 h 322"/>
                  <a:gd name="T74" fmla="*/ 381 w 448"/>
                  <a:gd name="T75" fmla="*/ 26 h 322"/>
                  <a:gd name="T76" fmla="*/ 383 w 448"/>
                  <a:gd name="T77" fmla="*/ 26 h 322"/>
                  <a:gd name="T78" fmla="*/ 390 w 448"/>
                  <a:gd name="T79" fmla="*/ 38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48" h="322">
                    <a:moveTo>
                      <a:pt x="446" y="296"/>
                    </a:moveTo>
                    <a:cubicBezTo>
                      <a:pt x="421" y="245"/>
                      <a:pt x="421" y="245"/>
                      <a:pt x="421" y="245"/>
                    </a:cubicBezTo>
                    <a:cubicBezTo>
                      <a:pt x="419" y="240"/>
                      <a:pt x="417" y="237"/>
                      <a:pt x="415" y="235"/>
                    </a:cubicBezTo>
                    <a:cubicBezTo>
                      <a:pt x="417" y="233"/>
                      <a:pt x="418" y="231"/>
                      <a:pt x="418" y="227"/>
                    </a:cubicBezTo>
                    <a:cubicBezTo>
                      <a:pt x="418" y="10"/>
                      <a:pt x="418" y="10"/>
                      <a:pt x="418" y="10"/>
                    </a:cubicBezTo>
                    <a:cubicBezTo>
                      <a:pt x="418" y="4"/>
                      <a:pt x="414" y="0"/>
                      <a:pt x="408" y="0"/>
                    </a:cubicBezTo>
                    <a:cubicBezTo>
                      <a:pt x="43" y="0"/>
                      <a:pt x="43" y="0"/>
                      <a:pt x="43" y="0"/>
                    </a:cubicBezTo>
                    <a:cubicBezTo>
                      <a:pt x="37" y="0"/>
                      <a:pt x="33" y="4"/>
                      <a:pt x="33" y="10"/>
                    </a:cubicBezTo>
                    <a:cubicBezTo>
                      <a:pt x="33" y="227"/>
                      <a:pt x="33" y="227"/>
                      <a:pt x="33" y="227"/>
                    </a:cubicBezTo>
                    <a:cubicBezTo>
                      <a:pt x="33" y="231"/>
                      <a:pt x="34" y="234"/>
                      <a:pt x="36" y="236"/>
                    </a:cubicBezTo>
                    <a:cubicBezTo>
                      <a:pt x="32" y="236"/>
                      <a:pt x="30" y="239"/>
                      <a:pt x="28" y="246"/>
                    </a:cubicBezTo>
                    <a:cubicBezTo>
                      <a:pt x="1" y="296"/>
                      <a:pt x="1" y="296"/>
                      <a:pt x="1" y="296"/>
                    </a:cubicBezTo>
                    <a:cubicBezTo>
                      <a:pt x="0" y="301"/>
                      <a:pt x="1" y="310"/>
                      <a:pt x="3" y="315"/>
                    </a:cubicBezTo>
                    <a:cubicBezTo>
                      <a:pt x="4" y="316"/>
                      <a:pt x="4" y="316"/>
                      <a:pt x="4" y="316"/>
                    </a:cubicBezTo>
                    <a:cubicBezTo>
                      <a:pt x="5" y="319"/>
                      <a:pt x="7" y="321"/>
                      <a:pt x="9" y="321"/>
                    </a:cubicBezTo>
                    <a:cubicBezTo>
                      <a:pt x="62" y="321"/>
                      <a:pt x="62" y="321"/>
                      <a:pt x="62" y="321"/>
                    </a:cubicBezTo>
                    <a:cubicBezTo>
                      <a:pt x="174" y="321"/>
                      <a:pt x="424" y="322"/>
                      <a:pt x="440" y="321"/>
                    </a:cubicBezTo>
                    <a:cubicBezTo>
                      <a:pt x="441" y="321"/>
                      <a:pt x="441" y="321"/>
                      <a:pt x="441" y="321"/>
                    </a:cubicBezTo>
                    <a:cubicBezTo>
                      <a:pt x="442" y="321"/>
                      <a:pt x="443" y="320"/>
                      <a:pt x="444" y="319"/>
                    </a:cubicBezTo>
                    <a:cubicBezTo>
                      <a:pt x="445" y="317"/>
                      <a:pt x="446" y="316"/>
                      <a:pt x="447" y="314"/>
                    </a:cubicBezTo>
                    <a:cubicBezTo>
                      <a:pt x="448" y="308"/>
                      <a:pt x="448" y="301"/>
                      <a:pt x="446" y="296"/>
                    </a:cubicBezTo>
                    <a:close/>
                    <a:moveTo>
                      <a:pt x="390" y="38"/>
                    </a:moveTo>
                    <a:cubicBezTo>
                      <a:pt x="390" y="212"/>
                      <a:pt x="390" y="212"/>
                      <a:pt x="390" y="212"/>
                    </a:cubicBezTo>
                    <a:cubicBezTo>
                      <a:pt x="390" y="217"/>
                      <a:pt x="386" y="221"/>
                      <a:pt x="381" y="221"/>
                    </a:cubicBezTo>
                    <a:cubicBezTo>
                      <a:pt x="380" y="221"/>
                      <a:pt x="380" y="221"/>
                      <a:pt x="380" y="221"/>
                    </a:cubicBezTo>
                    <a:cubicBezTo>
                      <a:pt x="375" y="221"/>
                      <a:pt x="348" y="221"/>
                      <a:pt x="313" y="221"/>
                    </a:cubicBezTo>
                    <a:cubicBezTo>
                      <a:pt x="112" y="221"/>
                      <a:pt x="112" y="221"/>
                      <a:pt x="112" y="221"/>
                    </a:cubicBezTo>
                    <a:cubicBezTo>
                      <a:pt x="99" y="221"/>
                      <a:pt x="91" y="221"/>
                      <a:pt x="89" y="221"/>
                    </a:cubicBezTo>
                    <a:cubicBezTo>
                      <a:pt x="80" y="222"/>
                      <a:pt x="74" y="222"/>
                      <a:pt x="70" y="221"/>
                    </a:cubicBezTo>
                    <a:cubicBezTo>
                      <a:pt x="68" y="221"/>
                      <a:pt x="66" y="220"/>
                      <a:pt x="64" y="219"/>
                    </a:cubicBezTo>
                    <a:cubicBezTo>
                      <a:pt x="63" y="218"/>
                      <a:pt x="62" y="217"/>
                      <a:pt x="62" y="216"/>
                    </a:cubicBezTo>
                    <a:cubicBezTo>
                      <a:pt x="62" y="215"/>
                      <a:pt x="61" y="213"/>
                      <a:pt x="61" y="212"/>
                    </a:cubicBezTo>
                    <a:cubicBezTo>
                      <a:pt x="61" y="201"/>
                      <a:pt x="61" y="201"/>
                      <a:pt x="61" y="201"/>
                    </a:cubicBezTo>
                    <a:cubicBezTo>
                      <a:pt x="61" y="198"/>
                      <a:pt x="61" y="195"/>
                      <a:pt x="61" y="195"/>
                    </a:cubicBezTo>
                    <a:cubicBezTo>
                      <a:pt x="61" y="195"/>
                      <a:pt x="61" y="195"/>
                      <a:pt x="61" y="195"/>
                    </a:cubicBezTo>
                    <a:cubicBezTo>
                      <a:pt x="61" y="35"/>
                      <a:pt x="61" y="35"/>
                      <a:pt x="61" y="35"/>
                    </a:cubicBezTo>
                    <a:cubicBezTo>
                      <a:pt x="61" y="30"/>
                      <a:pt x="65" y="26"/>
                      <a:pt x="70" y="26"/>
                    </a:cubicBezTo>
                    <a:cubicBezTo>
                      <a:pt x="381" y="26"/>
                      <a:pt x="381" y="26"/>
                      <a:pt x="381" y="26"/>
                    </a:cubicBezTo>
                    <a:cubicBezTo>
                      <a:pt x="382" y="26"/>
                      <a:pt x="383" y="26"/>
                      <a:pt x="383" y="26"/>
                    </a:cubicBezTo>
                    <a:cubicBezTo>
                      <a:pt x="390" y="28"/>
                      <a:pt x="390" y="33"/>
                      <a:pt x="390" y="38"/>
                    </a:cubicBezTo>
                    <a:close/>
                  </a:path>
                </a:pathLst>
              </a:custGeom>
              <a:solidFill>
                <a:srgbClr val="2E76D4"/>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70">
                <a:extLst>
                  <a:ext uri="{FF2B5EF4-FFF2-40B4-BE49-F238E27FC236}">
                    <a16:creationId xmlns:a16="http://schemas.microsoft.com/office/drawing/2014/main" id="{8715E07F-4565-445D-89FE-B2A0B55E15C8}"/>
                  </a:ext>
                </a:extLst>
              </p:cNvPr>
              <p:cNvSpPr>
                <a:spLocks noChangeArrowheads="1"/>
              </p:cNvSpPr>
              <p:nvPr/>
            </p:nvSpPr>
            <p:spPr bwMode="auto">
              <a:xfrm>
                <a:off x="1861921" y="1901865"/>
                <a:ext cx="3153363" cy="722121"/>
              </a:xfrm>
              <a:prstGeom prst="rect">
                <a:avLst/>
              </a:prstGeom>
              <a:solidFill>
                <a:schemeClr val="bg1">
                  <a:lumMod val="95000"/>
                </a:schemeClr>
              </a:solidFill>
              <a:ln w="9525">
                <a:noFill/>
                <a:miter lim="800000"/>
                <a:headEnd/>
                <a:tailEnd/>
              </a:ln>
            </p:spPr>
            <p:txBody>
              <a:bodyPr lIns="45720" tIns="18288" rIns="27432" bIns="18288"/>
              <a:lstStyle/>
              <a:p>
                <a:pPr>
                  <a:lnSpc>
                    <a:spcPct val="85000"/>
                  </a:lnSpc>
                  <a:spcBef>
                    <a:spcPts val="200"/>
                  </a:spcBef>
                </a:pPr>
                <a:r>
                  <a:rPr lang="en-US" sz="1600" dirty="0">
                    <a:solidFill>
                      <a:schemeClr val="accent1"/>
                    </a:solidFill>
                    <a:latin typeface="Arial Narrow" pitchFamily="34" charset="0"/>
                  </a:rPr>
                  <a:t>Lifetime risk of suicide for bipolar dx patients is </a:t>
                </a:r>
                <a:r>
                  <a:rPr lang="en-US" b="1" dirty="0">
                    <a:solidFill>
                      <a:schemeClr val="accent1"/>
                    </a:solidFill>
                    <a:latin typeface="Arial Narrow" pitchFamily="34" charset="0"/>
                  </a:rPr>
                  <a:t>15x</a:t>
                </a:r>
                <a:r>
                  <a:rPr lang="en-US" sz="1600" b="1" dirty="0">
                    <a:solidFill>
                      <a:schemeClr val="accent1"/>
                    </a:solidFill>
                    <a:latin typeface="Arial Narrow" pitchFamily="34" charset="0"/>
                  </a:rPr>
                  <a:t> </a:t>
                </a:r>
                <a:r>
                  <a:rPr lang="en-US" sz="1600" dirty="0">
                    <a:solidFill>
                      <a:schemeClr val="accent1"/>
                    </a:solidFill>
                    <a:latin typeface="Arial Narrow" pitchFamily="34" charset="0"/>
                  </a:rPr>
                  <a:t>that of the general population </a:t>
                </a:r>
                <a:r>
                  <a:rPr lang="en-US" sz="1600" b="1" dirty="0">
                    <a:solidFill>
                      <a:schemeClr val="accent1"/>
                    </a:solidFill>
                    <a:latin typeface="Arial Narrow" pitchFamily="34" charset="0"/>
                  </a:rPr>
                  <a:t> </a:t>
                </a:r>
                <a:endParaRPr lang="en-US" sz="1600" dirty="0">
                  <a:solidFill>
                    <a:schemeClr val="accent1"/>
                  </a:solidFill>
                  <a:latin typeface="Arial Narrow" pitchFamily="112" charset="0"/>
                </a:endParaRPr>
              </a:p>
            </p:txBody>
          </p:sp>
          <p:sp>
            <p:nvSpPr>
              <p:cNvPr id="13" name="Rectangle 70">
                <a:extLst>
                  <a:ext uri="{FF2B5EF4-FFF2-40B4-BE49-F238E27FC236}">
                    <a16:creationId xmlns:a16="http://schemas.microsoft.com/office/drawing/2014/main" id="{A3E61719-D181-4964-827A-E7226E48E3D4}"/>
                  </a:ext>
                </a:extLst>
              </p:cNvPr>
              <p:cNvSpPr>
                <a:spLocks noChangeArrowheads="1"/>
              </p:cNvSpPr>
              <p:nvPr/>
            </p:nvSpPr>
            <p:spPr bwMode="auto">
              <a:xfrm>
                <a:off x="290319" y="3236126"/>
                <a:ext cx="1356312" cy="1219989"/>
              </a:xfrm>
              <a:prstGeom prst="rect">
                <a:avLst/>
              </a:prstGeom>
              <a:noFill/>
              <a:ln w="9525">
                <a:noFill/>
                <a:miter lim="800000"/>
                <a:headEnd/>
                <a:tailEnd/>
              </a:ln>
            </p:spPr>
            <p:txBody>
              <a:bodyPr lIns="45720" tIns="18288" rIns="27432" bIns="18288"/>
              <a:lstStyle/>
              <a:p>
                <a:pPr algn="r">
                  <a:lnSpc>
                    <a:spcPct val="85000"/>
                  </a:lnSpc>
                  <a:spcBef>
                    <a:spcPts val="200"/>
                  </a:spcBef>
                </a:pPr>
                <a:r>
                  <a:rPr lang="en-US" sz="1400" dirty="0">
                    <a:solidFill>
                      <a:srgbClr val="2E76D4"/>
                    </a:solidFill>
                    <a:latin typeface="Arial Narrow" pitchFamily="112" charset="0"/>
                  </a:rPr>
                  <a:t>. </a:t>
                </a:r>
              </a:p>
            </p:txBody>
          </p:sp>
          <p:sp>
            <p:nvSpPr>
              <p:cNvPr id="14" name="Rectangle 13">
                <a:extLst>
                  <a:ext uri="{FF2B5EF4-FFF2-40B4-BE49-F238E27FC236}">
                    <a16:creationId xmlns:a16="http://schemas.microsoft.com/office/drawing/2014/main" id="{D9E7508C-61C3-458B-BF22-6463A53E5E6D}"/>
                  </a:ext>
                </a:extLst>
              </p:cNvPr>
              <p:cNvSpPr/>
              <p:nvPr/>
            </p:nvSpPr>
            <p:spPr bwMode="auto">
              <a:xfrm>
                <a:off x="1909763" y="3176323"/>
                <a:ext cx="2427259" cy="251174"/>
              </a:xfrm>
              <a:prstGeom prst="rect">
                <a:avLst/>
              </a:prstGeom>
              <a:solidFill>
                <a:srgbClr val="2E76D4"/>
              </a:solidFill>
              <a:ln w="9525" cap="flat" cmpd="sng" algn="ctr">
                <a:noFill/>
                <a:prstDash val="solid"/>
                <a:round/>
                <a:headEnd type="none" w="med" len="med"/>
                <a:tailEnd type="none" w="med" len="med"/>
              </a:ln>
              <a:effectLst/>
            </p:spPr>
            <p:txBody>
              <a:bodyPr vert="horz" wrap="square" lIns="9144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rgbClr val="FFFFFF"/>
                    </a:solidFill>
                    <a:effectLst/>
                    <a:latin typeface="Arial Narrow"/>
                    <a:cs typeface="Arial Narrow"/>
                  </a:rPr>
                  <a:t>Less likely to be diagnosed with Bipolar II </a:t>
                </a:r>
              </a:p>
            </p:txBody>
          </p:sp>
          <p:sp>
            <p:nvSpPr>
              <p:cNvPr id="16" name="Rectangle 15">
                <a:extLst>
                  <a:ext uri="{FF2B5EF4-FFF2-40B4-BE49-F238E27FC236}">
                    <a16:creationId xmlns:a16="http://schemas.microsoft.com/office/drawing/2014/main" id="{DFABC40D-FC26-4433-9690-4C12DD085346}"/>
                  </a:ext>
                </a:extLst>
              </p:cNvPr>
              <p:cNvSpPr/>
              <p:nvPr/>
            </p:nvSpPr>
            <p:spPr bwMode="auto">
              <a:xfrm>
                <a:off x="1909764" y="3463379"/>
                <a:ext cx="2427258" cy="215292"/>
              </a:xfrm>
              <a:prstGeom prst="rect">
                <a:avLst/>
              </a:prstGeom>
              <a:solidFill>
                <a:srgbClr val="2E76D4"/>
              </a:solidFill>
              <a:ln w="9525" cap="flat" cmpd="sng" algn="ctr">
                <a:noFill/>
                <a:prstDash val="solid"/>
                <a:round/>
                <a:headEnd type="none" w="med" len="med"/>
                <a:tailEnd type="none" w="med" len="med"/>
              </a:ln>
              <a:effectLst/>
            </p:spPr>
            <p:txBody>
              <a:bodyPr vert="horz" wrap="square" lIns="9144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rgbClr val="FFFFFF"/>
                    </a:solidFill>
                    <a:effectLst/>
                    <a:latin typeface="Arial Narrow"/>
                    <a:cs typeface="Arial Narrow"/>
                  </a:rPr>
                  <a:t>Lower rates of comorbid eating disorders </a:t>
                </a:r>
              </a:p>
            </p:txBody>
          </p:sp>
          <p:sp>
            <p:nvSpPr>
              <p:cNvPr id="18" name="Rectangle 17">
                <a:extLst>
                  <a:ext uri="{FF2B5EF4-FFF2-40B4-BE49-F238E27FC236}">
                    <a16:creationId xmlns:a16="http://schemas.microsoft.com/office/drawing/2014/main" id="{20F5ADBC-AD56-44A6-97F2-A98E9F392CC2}"/>
                  </a:ext>
                </a:extLst>
              </p:cNvPr>
              <p:cNvSpPr/>
              <p:nvPr/>
            </p:nvSpPr>
            <p:spPr bwMode="auto">
              <a:xfrm>
                <a:off x="1909765" y="3738475"/>
                <a:ext cx="2052636" cy="227252"/>
              </a:xfrm>
              <a:prstGeom prst="rect">
                <a:avLst/>
              </a:prstGeom>
              <a:solidFill>
                <a:srgbClr val="2E76D4"/>
              </a:solidFill>
              <a:ln w="9525" cap="flat" cmpd="sng" algn="ctr">
                <a:noFill/>
                <a:prstDash val="solid"/>
                <a:round/>
                <a:headEnd type="none" w="med" len="med"/>
                <a:tailEnd type="none" w="med" len="med"/>
              </a:ln>
              <a:effectLst/>
            </p:spPr>
            <p:txBody>
              <a:bodyPr vert="horz" wrap="square" lIns="91440" tIns="0" rIns="0" bIns="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a:ln>
                      <a:noFill/>
                    </a:ln>
                    <a:solidFill>
                      <a:srgbClr val="FFFFFF"/>
                    </a:solidFill>
                    <a:effectLst/>
                    <a:latin typeface="Arial Narrow"/>
                    <a:cs typeface="Arial Narrow"/>
                  </a:rPr>
                  <a:t>Are more prone to mani</a:t>
                </a:r>
                <a:r>
                  <a:rPr lang="en-US" sz="1200" dirty="0">
                    <a:solidFill>
                      <a:srgbClr val="FFFFFF"/>
                    </a:solidFill>
                    <a:latin typeface="Arial Narrow"/>
                    <a:cs typeface="Arial Narrow"/>
                  </a:rPr>
                  <a:t>c episodes</a:t>
                </a:r>
                <a:endParaRPr kumimoji="0" lang="en-US" sz="1200" b="0" i="0" u="none" strike="noStrike" cap="none" normalizeH="0" baseline="0" dirty="0">
                  <a:ln>
                    <a:noFill/>
                  </a:ln>
                  <a:solidFill>
                    <a:srgbClr val="FFFFFF"/>
                  </a:solidFill>
                  <a:effectLst/>
                  <a:latin typeface="Arial Narrow"/>
                  <a:cs typeface="Arial Narrow"/>
                </a:endParaRPr>
              </a:p>
            </p:txBody>
          </p:sp>
          <p:sp>
            <p:nvSpPr>
              <p:cNvPr id="20" name="Rectangle 19">
                <a:extLst>
                  <a:ext uri="{FF2B5EF4-FFF2-40B4-BE49-F238E27FC236}">
                    <a16:creationId xmlns:a16="http://schemas.microsoft.com/office/drawing/2014/main" id="{B3EBD5BF-6F4E-4A8A-ADDD-9AC1AD26F758}"/>
                  </a:ext>
                </a:extLst>
              </p:cNvPr>
              <p:cNvSpPr/>
              <p:nvPr/>
            </p:nvSpPr>
            <p:spPr bwMode="auto">
              <a:xfrm>
                <a:off x="1909763" y="3998358"/>
                <a:ext cx="2511741" cy="215292"/>
              </a:xfrm>
              <a:prstGeom prst="rect">
                <a:avLst/>
              </a:prstGeom>
              <a:solidFill>
                <a:srgbClr val="2E76D4"/>
              </a:solidFill>
              <a:ln w="9525" cap="flat" cmpd="sng" algn="ctr">
                <a:noFill/>
                <a:prstDash val="solid"/>
                <a:round/>
                <a:headEnd type="none" w="med" len="med"/>
                <a:tailEnd type="none" w="med" len="med"/>
              </a:ln>
              <a:effectLst/>
            </p:spPr>
            <p:txBody>
              <a:bodyPr vert="horz" wrap="square" lIns="91440" tIns="0" rIns="0" bIns="0" numCol="1" rtlCol="0" anchor="ctr" anchorCtr="0" compatLnSpc="1">
                <a:prstTxWarp prst="textNoShape">
                  <a:avLst/>
                </a:prstTxWarp>
              </a:bodyPr>
              <a:lstStyle/>
              <a:p>
                <a:r>
                  <a:rPr lang="en-US" sz="1200" dirty="0">
                    <a:solidFill>
                      <a:srgbClr val="FFFFFF"/>
                    </a:solidFill>
                    <a:latin typeface="Arial Narrow"/>
                    <a:cs typeface="Arial Narrow"/>
                  </a:rPr>
                  <a:t>Typically begins earlier and is more severe</a:t>
                </a:r>
              </a:p>
            </p:txBody>
          </p:sp>
          <p:grpSp>
            <p:nvGrpSpPr>
              <p:cNvPr id="24" name="Group 23" descr="Family Icon Gray and Blue">
                <a:extLst>
                  <a:ext uri="{FF2B5EF4-FFF2-40B4-BE49-F238E27FC236}">
                    <a16:creationId xmlns:a16="http://schemas.microsoft.com/office/drawing/2014/main" id="{C14ECF20-EA6F-4CDA-A097-21CAD3CFA9D2}"/>
                  </a:ext>
                </a:extLst>
              </p:cNvPr>
              <p:cNvGrpSpPr/>
              <p:nvPr/>
            </p:nvGrpSpPr>
            <p:grpSpPr>
              <a:xfrm>
                <a:off x="455612" y="5185716"/>
                <a:ext cx="1004697" cy="757932"/>
                <a:chOff x="4191000" y="685800"/>
                <a:chExt cx="719451" cy="542746"/>
              </a:xfrm>
              <a:solidFill>
                <a:srgbClr val="2E76D4"/>
              </a:solidFill>
            </p:grpSpPr>
            <p:grpSp>
              <p:nvGrpSpPr>
                <p:cNvPr id="30" name="Group 29">
                  <a:extLst>
                    <a:ext uri="{FF2B5EF4-FFF2-40B4-BE49-F238E27FC236}">
                      <a16:creationId xmlns:a16="http://schemas.microsoft.com/office/drawing/2014/main" id="{9B6057E0-3EF8-440D-BBFE-9C81FDACAFAE}"/>
                    </a:ext>
                  </a:extLst>
                </p:cNvPr>
                <p:cNvGrpSpPr/>
                <p:nvPr/>
              </p:nvGrpSpPr>
              <p:grpSpPr>
                <a:xfrm>
                  <a:off x="4549596" y="685800"/>
                  <a:ext cx="199086" cy="523785"/>
                  <a:chOff x="4305301" y="4281488"/>
                  <a:chExt cx="266700" cy="701675"/>
                </a:xfrm>
                <a:grpFill/>
              </p:grpSpPr>
              <p:sp>
                <p:nvSpPr>
                  <p:cNvPr id="40" name="Freeform 6">
                    <a:extLst>
                      <a:ext uri="{FF2B5EF4-FFF2-40B4-BE49-F238E27FC236}">
                        <a16:creationId xmlns:a16="http://schemas.microsoft.com/office/drawing/2014/main" id="{018E51F4-AEC5-4F3A-B9D4-66DD2A0DBF7C}"/>
                      </a:ext>
                    </a:extLst>
                  </p:cNvPr>
                  <p:cNvSpPr>
                    <a:spLocks/>
                  </p:cNvSpPr>
                  <p:nvPr/>
                </p:nvSpPr>
                <p:spPr bwMode="auto">
                  <a:xfrm>
                    <a:off x="4373563" y="4281488"/>
                    <a:ext cx="136525" cy="133350"/>
                  </a:xfrm>
                  <a:custGeom>
                    <a:avLst/>
                    <a:gdLst>
                      <a:gd name="T0" fmla="*/ 15 w 40"/>
                      <a:gd name="T1" fmla="*/ 4 h 39"/>
                      <a:gd name="T2" fmla="*/ 34 w 40"/>
                      <a:gd name="T3" fmla="*/ 25 h 39"/>
                      <a:gd name="T4" fmla="*/ 7 w 40"/>
                      <a:gd name="T5" fmla="*/ 30 h 39"/>
                      <a:gd name="T6" fmla="*/ 15 w 40"/>
                      <a:gd name="T7" fmla="*/ 4 h 39"/>
                    </a:gdLst>
                    <a:ahLst/>
                    <a:cxnLst>
                      <a:cxn ang="0">
                        <a:pos x="T0" y="T1"/>
                      </a:cxn>
                      <a:cxn ang="0">
                        <a:pos x="T2" y="T3"/>
                      </a:cxn>
                      <a:cxn ang="0">
                        <a:pos x="T4" y="T5"/>
                      </a:cxn>
                      <a:cxn ang="0">
                        <a:pos x="T6" y="T7"/>
                      </a:cxn>
                    </a:cxnLst>
                    <a:rect l="0" t="0" r="r" b="b"/>
                    <a:pathLst>
                      <a:path w="40" h="39">
                        <a:moveTo>
                          <a:pt x="15" y="4"/>
                        </a:moveTo>
                        <a:cubicBezTo>
                          <a:pt x="27" y="0"/>
                          <a:pt x="40" y="14"/>
                          <a:pt x="34" y="25"/>
                        </a:cubicBezTo>
                        <a:cubicBezTo>
                          <a:pt x="31" y="36"/>
                          <a:pt x="14" y="39"/>
                          <a:pt x="7" y="30"/>
                        </a:cubicBezTo>
                        <a:cubicBezTo>
                          <a:pt x="0" y="22"/>
                          <a:pt x="4" y="6"/>
                          <a:pt x="15" y="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41" name="Freeform 7">
                    <a:extLst>
                      <a:ext uri="{FF2B5EF4-FFF2-40B4-BE49-F238E27FC236}">
                        <a16:creationId xmlns:a16="http://schemas.microsoft.com/office/drawing/2014/main" id="{B0946CAB-5489-454F-8E35-34992A0C9543}"/>
                      </a:ext>
                    </a:extLst>
                  </p:cNvPr>
                  <p:cNvSpPr>
                    <a:spLocks/>
                  </p:cNvSpPr>
                  <p:nvPr/>
                </p:nvSpPr>
                <p:spPr bwMode="auto">
                  <a:xfrm>
                    <a:off x="4305301" y="4406900"/>
                    <a:ext cx="266700" cy="576263"/>
                  </a:xfrm>
                  <a:custGeom>
                    <a:avLst/>
                    <a:gdLst>
                      <a:gd name="T0" fmla="*/ 10 w 78"/>
                      <a:gd name="T1" fmla="*/ 4 h 168"/>
                      <a:gd name="T2" fmla="*/ 43 w 78"/>
                      <a:gd name="T3" fmla="*/ 2 h 168"/>
                      <a:gd name="T4" fmla="*/ 71 w 78"/>
                      <a:gd name="T5" fmla="*/ 7 h 168"/>
                      <a:gd name="T6" fmla="*/ 78 w 78"/>
                      <a:gd name="T7" fmla="*/ 27 h 168"/>
                      <a:gd name="T8" fmla="*/ 78 w 78"/>
                      <a:gd name="T9" fmla="*/ 73 h 168"/>
                      <a:gd name="T10" fmla="*/ 72 w 78"/>
                      <a:gd name="T11" fmla="*/ 81 h 168"/>
                      <a:gd name="T12" fmla="*/ 64 w 78"/>
                      <a:gd name="T13" fmla="*/ 73 h 168"/>
                      <a:gd name="T14" fmla="*/ 64 w 78"/>
                      <a:gd name="T15" fmla="*/ 28 h 168"/>
                      <a:gd name="T16" fmla="*/ 59 w 78"/>
                      <a:gd name="T17" fmla="*/ 28 h 168"/>
                      <a:gd name="T18" fmla="*/ 59 w 78"/>
                      <a:gd name="T19" fmla="*/ 156 h 168"/>
                      <a:gd name="T20" fmla="*/ 41 w 78"/>
                      <a:gd name="T21" fmla="*/ 158 h 168"/>
                      <a:gd name="T22" fmla="*/ 41 w 78"/>
                      <a:gd name="T23" fmla="*/ 81 h 168"/>
                      <a:gd name="T24" fmla="*/ 37 w 78"/>
                      <a:gd name="T25" fmla="*/ 81 h 168"/>
                      <a:gd name="T26" fmla="*/ 37 w 78"/>
                      <a:gd name="T27" fmla="*/ 148 h 168"/>
                      <a:gd name="T28" fmla="*/ 35 w 78"/>
                      <a:gd name="T29" fmla="*/ 162 h 168"/>
                      <a:gd name="T30" fmla="*/ 18 w 78"/>
                      <a:gd name="T31" fmla="*/ 156 h 168"/>
                      <a:gd name="T32" fmla="*/ 18 w 78"/>
                      <a:gd name="T33" fmla="*/ 28 h 168"/>
                      <a:gd name="T34" fmla="*/ 14 w 78"/>
                      <a:gd name="T35" fmla="*/ 28 h 168"/>
                      <a:gd name="T36" fmla="*/ 14 w 78"/>
                      <a:gd name="T37" fmla="*/ 71 h 168"/>
                      <a:gd name="T38" fmla="*/ 6 w 78"/>
                      <a:gd name="T39" fmla="*/ 81 h 168"/>
                      <a:gd name="T40" fmla="*/ 0 w 78"/>
                      <a:gd name="T41" fmla="*/ 74 h 168"/>
                      <a:gd name="T42" fmla="*/ 0 w 78"/>
                      <a:gd name="T43" fmla="*/ 21 h 168"/>
                      <a:gd name="T44" fmla="*/ 10 w 78"/>
                      <a:gd name="T45" fmla="*/ 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 h="168">
                        <a:moveTo>
                          <a:pt x="10" y="4"/>
                        </a:moveTo>
                        <a:cubicBezTo>
                          <a:pt x="21" y="0"/>
                          <a:pt x="32" y="2"/>
                          <a:pt x="43" y="2"/>
                        </a:cubicBezTo>
                        <a:cubicBezTo>
                          <a:pt x="53" y="2"/>
                          <a:pt x="64" y="0"/>
                          <a:pt x="71" y="7"/>
                        </a:cubicBezTo>
                        <a:cubicBezTo>
                          <a:pt x="77" y="12"/>
                          <a:pt x="78" y="20"/>
                          <a:pt x="78" y="27"/>
                        </a:cubicBezTo>
                        <a:cubicBezTo>
                          <a:pt x="78" y="42"/>
                          <a:pt x="78" y="57"/>
                          <a:pt x="78" y="73"/>
                        </a:cubicBezTo>
                        <a:cubicBezTo>
                          <a:pt x="78" y="76"/>
                          <a:pt x="78" y="81"/>
                          <a:pt x="72" y="81"/>
                        </a:cubicBezTo>
                        <a:cubicBezTo>
                          <a:pt x="67" y="81"/>
                          <a:pt x="64" y="77"/>
                          <a:pt x="64" y="73"/>
                        </a:cubicBezTo>
                        <a:cubicBezTo>
                          <a:pt x="64" y="58"/>
                          <a:pt x="64" y="43"/>
                          <a:pt x="64" y="28"/>
                        </a:cubicBezTo>
                        <a:cubicBezTo>
                          <a:pt x="63" y="28"/>
                          <a:pt x="60" y="28"/>
                          <a:pt x="59" y="28"/>
                        </a:cubicBezTo>
                        <a:cubicBezTo>
                          <a:pt x="59" y="71"/>
                          <a:pt x="59" y="113"/>
                          <a:pt x="59" y="156"/>
                        </a:cubicBezTo>
                        <a:cubicBezTo>
                          <a:pt x="60" y="166"/>
                          <a:pt x="42" y="168"/>
                          <a:pt x="41" y="158"/>
                        </a:cubicBezTo>
                        <a:cubicBezTo>
                          <a:pt x="41" y="132"/>
                          <a:pt x="41" y="107"/>
                          <a:pt x="41" y="81"/>
                        </a:cubicBezTo>
                        <a:cubicBezTo>
                          <a:pt x="40" y="81"/>
                          <a:pt x="38" y="81"/>
                          <a:pt x="37" y="81"/>
                        </a:cubicBezTo>
                        <a:cubicBezTo>
                          <a:pt x="37" y="103"/>
                          <a:pt x="37" y="126"/>
                          <a:pt x="37" y="148"/>
                        </a:cubicBezTo>
                        <a:cubicBezTo>
                          <a:pt x="37" y="153"/>
                          <a:pt x="37" y="160"/>
                          <a:pt x="35" y="162"/>
                        </a:cubicBezTo>
                        <a:cubicBezTo>
                          <a:pt x="29" y="167"/>
                          <a:pt x="18" y="164"/>
                          <a:pt x="18" y="156"/>
                        </a:cubicBezTo>
                        <a:cubicBezTo>
                          <a:pt x="18" y="113"/>
                          <a:pt x="18" y="71"/>
                          <a:pt x="18" y="28"/>
                        </a:cubicBezTo>
                        <a:cubicBezTo>
                          <a:pt x="17" y="28"/>
                          <a:pt x="15" y="28"/>
                          <a:pt x="14" y="28"/>
                        </a:cubicBezTo>
                        <a:cubicBezTo>
                          <a:pt x="14" y="43"/>
                          <a:pt x="14" y="57"/>
                          <a:pt x="14" y="71"/>
                        </a:cubicBezTo>
                        <a:cubicBezTo>
                          <a:pt x="14" y="75"/>
                          <a:pt x="12" y="81"/>
                          <a:pt x="6" y="81"/>
                        </a:cubicBezTo>
                        <a:cubicBezTo>
                          <a:pt x="2" y="81"/>
                          <a:pt x="0" y="77"/>
                          <a:pt x="0" y="74"/>
                        </a:cubicBezTo>
                        <a:cubicBezTo>
                          <a:pt x="0" y="57"/>
                          <a:pt x="0" y="39"/>
                          <a:pt x="0" y="21"/>
                        </a:cubicBezTo>
                        <a:cubicBezTo>
                          <a:pt x="0" y="14"/>
                          <a:pt x="3" y="7"/>
                          <a:pt x="10" y="4"/>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31" name="Group 30">
                  <a:extLst>
                    <a:ext uri="{FF2B5EF4-FFF2-40B4-BE49-F238E27FC236}">
                      <a16:creationId xmlns:a16="http://schemas.microsoft.com/office/drawing/2014/main" id="{7B78C251-8E63-4024-A811-775913EE6898}"/>
                    </a:ext>
                  </a:extLst>
                </p:cNvPr>
                <p:cNvGrpSpPr/>
                <p:nvPr/>
              </p:nvGrpSpPr>
              <p:grpSpPr>
                <a:xfrm>
                  <a:off x="4343400" y="692910"/>
                  <a:ext cx="238192" cy="520230"/>
                  <a:chOff x="4752976" y="4278313"/>
                  <a:chExt cx="319088" cy="696912"/>
                </a:xfrm>
                <a:grpFill/>
              </p:grpSpPr>
              <p:sp>
                <p:nvSpPr>
                  <p:cNvPr id="38" name="Freeform 5">
                    <a:extLst>
                      <a:ext uri="{FF2B5EF4-FFF2-40B4-BE49-F238E27FC236}">
                        <a16:creationId xmlns:a16="http://schemas.microsoft.com/office/drawing/2014/main" id="{E48C47F6-69F5-4B38-BD95-D14D30B79450}"/>
                      </a:ext>
                    </a:extLst>
                  </p:cNvPr>
                  <p:cNvSpPr>
                    <a:spLocks/>
                  </p:cNvSpPr>
                  <p:nvPr/>
                </p:nvSpPr>
                <p:spPr bwMode="auto">
                  <a:xfrm>
                    <a:off x="4835526" y="4278313"/>
                    <a:ext cx="133350" cy="133350"/>
                  </a:xfrm>
                  <a:custGeom>
                    <a:avLst/>
                    <a:gdLst>
                      <a:gd name="T0" fmla="*/ 17 w 39"/>
                      <a:gd name="T1" fmla="*/ 3 h 39"/>
                      <a:gd name="T2" fmla="*/ 37 w 39"/>
                      <a:gd name="T3" fmla="*/ 21 h 39"/>
                      <a:gd name="T4" fmla="*/ 8 w 39"/>
                      <a:gd name="T5" fmla="*/ 28 h 39"/>
                      <a:gd name="T6" fmla="*/ 17 w 39"/>
                      <a:gd name="T7" fmla="*/ 3 h 39"/>
                    </a:gdLst>
                    <a:ahLst/>
                    <a:cxnLst>
                      <a:cxn ang="0">
                        <a:pos x="T0" y="T1"/>
                      </a:cxn>
                      <a:cxn ang="0">
                        <a:pos x="T2" y="T3"/>
                      </a:cxn>
                      <a:cxn ang="0">
                        <a:pos x="T4" y="T5"/>
                      </a:cxn>
                      <a:cxn ang="0">
                        <a:pos x="T6" y="T7"/>
                      </a:cxn>
                    </a:cxnLst>
                    <a:rect l="0" t="0" r="r" b="b"/>
                    <a:pathLst>
                      <a:path w="39" h="39">
                        <a:moveTo>
                          <a:pt x="17" y="3"/>
                        </a:moveTo>
                        <a:cubicBezTo>
                          <a:pt x="28" y="0"/>
                          <a:pt x="39" y="10"/>
                          <a:pt x="37" y="21"/>
                        </a:cubicBezTo>
                        <a:cubicBezTo>
                          <a:pt x="36" y="35"/>
                          <a:pt x="15" y="39"/>
                          <a:pt x="8" y="28"/>
                        </a:cubicBezTo>
                        <a:cubicBezTo>
                          <a:pt x="0" y="19"/>
                          <a:pt x="6" y="5"/>
                          <a:pt x="17" y="3"/>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0">
                    <a:extLst>
                      <a:ext uri="{FF2B5EF4-FFF2-40B4-BE49-F238E27FC236}">
                        <a16:creationId xmlns:a16="http://schemas.microsoft.com/office/drawing/2014/main" id="{964B775D-8DC7-4D53-8A33-CE3CE9EB40E1}"/>
                      </a:ext>
                    </a:extLst>
                  </p:cNvPr>
                  <p:cNvSpPr>
                    <a:spLocks/>
                  </p:cNvSpPr>
                  <p:nvPr/>
                </p:nvSpPr>
                <p:spPr bwMode="auto">
                  <a:xfrm>
                    <a:off x="4752976" y="4406900"/>
                    <a:ext cx="319088" cy="568325"/>
                  </a:xfrm>
                  <a:custGeom>
                    <a:avLst/>
                    <a:gdLst>
                      <a:gd name="T0" fmla="*/ 19 w 93"/>
                      <a:gd name="T1" fmla="*/ 7 h 166"/>
                      <a:gd name="T2" fmla="*/ 49 w 93"/>
                      <a:gd name="T3" fmla="*/ 2 h 166"/>
                      <a:gd name="T4" fmla="*/ 72 w 93"/>
                      <a:gd name="T5" fmla="*/ 10 h 166"/>
                      <a:gd name="T6" fmla="*/ 84 w 93"/>
                      <a:gd name="T7" fmla="*/ 43 h 166"/>
                      <a:gd name="T8" fmla="*/ 89 w 93"/>
                      <a:gd name="T9" fmla="*/ 71 h 166"/>
                      <a:gd name="T10" fmla="*/ 77 w 93"/>
                      <a:gd name="T11" fmla="*/ 67 h 166"/>
                      <a:gd name="T12" fmla="*/ 65 w 93"/>
                      <a:gd name="T13" fmla="*/ 28 h 166"/>
                      <a:gd name="T14" fmla="*/ 61 w 93"/>
                      <a:gd name="T15" fmla="*/ 23 h 166"/>
                      <a:gd name="T16" fmla="*/ 82 w 93"/>
                      <a:gd name="T17" fmla="*/ 100 h 166"/>
                      <a:gd name="T18" fmla="*/ 63 w 93"/>
                      <a:gd name="T19" fmla="*/ 100 h 166"/>
                      <a:gd name="T20" fmla="*/ 63 w 93"/>
                      <a:gd name="T21" fmla="*/ 156 h 166"/>
                      <a:gd name="T22" fmla="*/ 55 w 93"/>
                      <a:gd name="T23" fmla="*/ 164 h 166"/>
                      <a:gd name="T24" fmla="*/ 48 w 93"/>
                      <a:gd name="T25" fmla="*/ 156 h 166"/>
                      <a:gd name="T26" fmla="*/ 48 w 93"/>
                      <a:gd name="T27" fmla="*/ 100 h 166"/>
                      <a:gd name="T28" fmla="*/ 43 w 93"/>
                      <a:gd name="T29" fmla="*/ 100 h 166"/>
                      <a:gd name="T30" fmla="*/ 43 w 93"/>
                      <a:gd name="T31" fmla="*/ 158 h 166"/>
                      <a:gd name="T32" fmla="*/ 29 w 93"/>
                      <a:gd name="T33" fmla="*/ 158 h 166"/>
                      <a:gd name="T34" fmla="*/ 28 w 93"/>
                      <a:gd name="T35" fmla="*/ 100 h 166"/>
                      <a:gd name="T36" fmla="*/ 9 w 93"/>
                      <a:gd name="T37" fmla="*/ 100 h 166"/>
                      <a:gd name="T38" fmla="*/ 28 w 93"/>
                      <a:gd name="T39" fmla="*/ 24 h 166"/>
                      <a:gd name="T40" fmla="*/ 25 w 93"/>
                      <a:gd name="T41" fmla="*/ 26 h 166"/>
                      <a:gd name="T42" fmla="*/ 13 w 93"/>
                      <a:gd name="T43" fmla="*/ 67 h 166"/>
                      <a:gd name="T44" fmla="*/ 0 w 93"/>
                      <a:gd name="T45" fmla="*/ 66 h 166"/>
                      <a:gd name="T46" fmla="*/ 8 w 93"/>
                      <a:gd name="T47" fmla="*/ 36 h 166"/>
                      <a:gd name="T48" fmla="*/ 19 w 93"/>
                      <a:gd name="T49" fmla="*/ 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3" h="166">
                        <a:moveTo>
                          <a:pt x="19" y="7"/>
                        </a:moveTo>
                        <a:cubicBezTo>
                          <a:pt x="27" y="0"/>
                          <a:pt x="39" y="3"/>
                          <a:pt x="49" y="2"/>
                        </a:cubicBezTo>
                        <a:cubicBezTo>
                          <a:pt x="58" y="1"/>
                          <a:pt x="68" y="2"/>
                          <a:pt x="72" y="10"/>
                        </a:cubicBezTo>
                        <a:cubicBezTo>
                          <a:pt x="78" y="20"/>
                          <a:pt x="80" y="32"/>
                          <a:pt x="84" y="43"/>
                        </a:cubicBezTo>
                        <a:cubicBezTo>
                          <a:pt x="90" y="59"/>
                          <a:pt x="93" y="68"/>
                          <a:pt x="89" y="71"/>
                        </a:cubicBezTo>
                        <a:cubicBezTo>
                          <a:pt x="85" y="73"/>
                          <a:pt x="79" y="72"/>
                          <a:pt x="77" y="67"/>
                        </a:cubicBezTo>
                        <a:cubicBezTo>
                          <a:pt x="72" y="54"/>
                          <a:pt x="69" y="41"/>
                          <a:pt x="65" y="28"/>
                        </a:cubicBezTo>
                        <a:cubicBezTo>
                          <a:pt x="64" y="25"/>
                          <a:pt x="62" y="24"/>
                          <a:pt x="61" y="23"/>
                        </a:cubicBezTo>
                        <a:cubicBezTo>
                          <a:pt x="67" y="49"/>
                          <a:pt x="75" y="74"/>
                          <a:pt x="82" y="100"/>
                        </a:cubicBezTo>
                        <a:cubicBezTo>
                          <a:pt x="76" y="100"/>
                          <a:pt x="69" y="100"/>
                          <a:pt x="63" y="100"/>
                        </a:cubicBezTo>
                        <a:cubicBezTo>
                          <a:pt x="63" y="119"/>
                          <a:pt x="63" y="137"/>
                          <a:pt x="63" y="156"/>
                        </a:cubicBezTo>
                        <a:cubicBezTo>
                          <a:pt x="63" y="160"/>
                          <a:pt x="60" y="165"/>
                          <a:pt x="55" y="164"/>
                        </a:cubicBezTo>
                        <a:cubicBezTo>
                          <a:pt x="51" y="165"/>
                          <a:pt x="47" y="160"/>
                          <a:pt x="48" y="156"/>
                        </a:cubicBezTo>
                        <a:cubicBezTo>
                          <a:pt x="48" y="137"/>
                          <a:pt x="48" y="119"/>
                          <a:pt x="48" y="100"/>
                        </a:cubicBezTo>
                        <a:cubicBezTo>
                          <a:pt x="47" y="100"/>
                          <a:pt x="44" y="100"/>
                          <a:pt x="43" y="100"/>
                        </a:cubicBezTo>
                        <a:cubicBezTo>
                          <a:pt x="43" y="119"/>
                          <a:pt x="44" y="139"/>
                          <a:pt x="43" y="158"/>
                        </a:cubicBezTo>
                        <a:cubicBezTo>
                          <a:pt x="42" y="166"/>
                          <a:pt x="29" y="166"/>
                          <a:pt x="29" y="158"/>
                        </a:cubicBezTo>
                        <a:cubicBezTo>
                          <a:pt x="28" y="139"/>
                          <a:pt x="29" y="119"/>
                          <a:pt x="28" y="100"/>
                        </a:cubicBezTo>
                        <a:cubicBezTo>
                          <a:pt x="22" y="100"/>
                          <a:pt x="15" y="100"/>
                          <a:pt x="9" y="100"/>
                        </a:cubicBezTo>
                        <a:cubicBezTo>
                          <a:pt x="15" y="75"/>
                          <a:pt x="22" y="49"/>
                          <a:pt x="28" y="24"/>
                        </a:cubicBezTo>
                        <a:cubicBezTo>
                          <a:pt x="27" y="24"/>
                          <a:pt x="26" y="25"/>
                          <a:pt x="25" y="26"/>
                        </a:cubicBezTo>
                        <a:cubicBezTo>
                          <a:pt x="20" y="39"/>
                          <a:pt x="18" y="54"/>
                          <a:pt x="13" y="67"/>
                        </a:cubicBezTo>
                        <a:cubicBezTo>
                          <a:pt x="11" y="74"/>
                          <a:pt x="0" y="73"/>
                          <a:pt x="0" y="66"/>
                        </a:cubicBezTo>
                        <a:cubicBezTo>
                          <a:pt x="1" y="56"/>
                          <a:pt x="5" y="46"/>
                          <a:pt x="8" y="36"/>
                        </a:cubicBezTo>
                        <a:cubicBezTo>
                          <a:pt x="11" y="26"/>
                          <a:pt x="12" y="15"/>
                          <a:pt x="19" y="7"/>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32" name="Group 31">
                  <a:extLst>
                    <a:ext uri="{FF2B5EF4-FFF2-40B4-BE49-F238E27FC236}">
                      <a16:creationId xmlns:a16="http://schemas.microsoft.com/office/drawing/2014/main" id="{4158502F-FC6F-4ECF-A147-48927BE18B05}"/>
                    </a:ext>
                  </a:extLst>
                </p:cNvPr>
                <p:cNvGrpSpPr/>
                <p:nvPr/>
              </p:nvGrpSpPr>
              <p:grpSpPr>
                <a:xfrm>
                  <a:off x="4191000" y="895551"/>
                  <a:ext cx="145760" cy="321145"/>
                  <a:chOff x="3541713" y="4346575"/>
                  <a:chExt cx="195263" cy="430213"/>
                </a:xfrm>
                <a:grpFill/>
              </p:grpSpPr>
              <p:sp>
                <p:nvSpPr>
                  <p:cNvPr id="36" name="Freeform 8">
                    <a:extLst>
                      <a:ext uri="{FF2B5EF4-FFF2-40B4-BE49-F238E27FC236}">
                        <a16:creationId xmlns:a16="http://schemas.microsoft.com/office/drawing/2014/main" id="{B0F18308-B7A5-436F-96FF-7A2AA5CB13E9}"/>
                      </a:ext>
                    </a:extLst>
                  </p:cNvPr>
                  <p:cNvSpPr>
                    <a:spLocks/>
                  </p:cNvSpPr>
                  <p:nvPr/>
                </p:nvSpPr>
                <p:spPr bwMode="auto">
                  <a:xfrm>
                    <a:off x="3571876" y="4346575"/>
                    <a:ext cx="138113" cy="133350"/>
                  </a:xfrm>
                  <a:custGeom>
                    <a:avLst/>
                    <a:gdLst>
                      <a:gd name="T0" fmla="*/ 16 w 40"/>
                      <a:gd name="T1" fmla="*/ 3 h 39"/>
                      <a:gd name="T2" fmla="*/ 35 w 40"/>
                      <a:gd name="T3" fmla="*/ 24 h 39"/>
                      <a:gd name="T4" fmla="*/ 8 w 40"/>
                      <a:gd name="T5" fmla="*/ 29 h 39"/>
                      <a:gd name="T6" fmla="*/ 16 w 40"/>
                      <a:gd name="T7" fmla="*/ 3 h 39"/>
                    </a:gdLst>
                    <a:ahLst/>
                    <a:cxnLst>
                      <a:cxn ang="0">
                        <a:pos x="T0" y="T1"/>
                      </a:cxn>
                      <a:cxn ang="0">
                        <a:pos x="T2" y="T3"/>
                      </a:cxn>
                      <a:cxn ang="0">
                        <a:pos x="T4" y="T5"/>
                      </a:cxn>
                      <a:cxn ang="0">
                        <a:pos x="T6" y="T7"/>
                      </a:cxn>
                    </a:cxnLst>
                    <a:rect l="0" t="0" r="r" b="b"/>
                    <a:pathLst>
                      <a:path w="40" h="39">
                        <a:moveTo>
                          <a:pt x="16" y="3"/>
                        </a:moveTo>
                        <a:cubicBezTo>
                          <a:pt x="28" y="0"/>
                          <a:pt x="40" y="13"/>
                          <a:pt x="35" y="24"/>
                        </a:cubicBezTo>
                        <a:cubicBezTo>
                          <a:pt x="32" y="36"/>
                          <a:pt x="15" y="39"/>
                          <a:pt x="8" y="29"/>
                        </a:cubicBezTo>
                        <a:cubicBezTo>
                          <a:pt x="0" y="21"/>
                          <a:pt x="5" y="6"/>
                          <a:pt x="16" y="3"/>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37" name="Freeform 9">
                    <a:extLst>
                      <a:ext uri="{FF2B5EF4-FFF2-40B4-BE49-F238E27FC236}">
                        <a16:creationId xmlns:a16="http://schemas.microsoft.com/office/drawing/2014/main" id="{27D8E7B5-5B07-470F-8F13-67CCD19260D8}"/>
                      </a:ext>
                    </a:extLst>
                  </p:cNvPr>
                  <p:cNvSpPr>
                    <a:spLocks/>
                  </p:cNvSpPr>
                  <p:nvPr/>
                </p:nvSpPr>
                <p:spPr bwMode="auto">
                  <a:xfrm>
                    <a:off x="3541713" y="4471988"/>
                    <a:ext cx="195263" cy="304800"/>
                  </a:xfrm>
                  <a:custGeom>
                    <a:avLst/>
                    <a:gdLst>
                      <a:gd name="T0" fmla="*/ 7 w 57"/>
                      <a:gd name="T1" fmla="*/ 3 h 89"/>
                      <a:gd name="T2" fmla="*/ 32 w 57"/>
                      <a:gd name="T3" fmla="*/ 1 h 89"/>
                      <a:gd name="T4" fmla="*/ 53 w 57"/>
                      <a:gd name="T5" fmla="*/ 5 h 89"/>
                      <a:gd name="T6" fmla="*/ 57 w 57"/>
                      <a:gd name="T7" fmla="*/ 20 h 89"/>
                      <a:gd name="T8" fmla="*/ 57 w 57"/>
                      <a:gd name="T9" fmla="*/ 40 h 89"/>
                      <a:gd name="T10" fmla="*/ 53 w 57"/>
                      <a:gd name="T11" fmla="*/ 46 h 89"/>
                      <a:gd name="T12" fmla="*/ 47 w 57"/>
                      <a:gd name="T13" fmla="*/ 40 h 89"/>
                      <a:gd name="T14" fmla="*/ 47 w 57"/>
                      <a:gd name="T15" fmla="*/ 21 h 89"/>
                      <a:gd name="T16" fmla="*/ 43 w 57"/>
                      <a:gd name="T17" fmla="*/ 21 h 89"/>
                      <a:gd name="T18" fmla="*/ 43 w 57"/>
                      <a:gd name="T19" fmla="*/ 80 h 89"/>
                      <a:gd name="T20" fmla="*/ 30 w 57"/>
                      <a:gd name="T21" fmla="*/ 81 h 89"/>
                      <a:gd name="T22" fmla="*/ 30 w 57"/>
                      <a:gd name="T23" fmla="*/ 46 h 89"/>
                      <a:gd name="T24" fmla="*/ 27 w 57"/>
                      <a:gd name="T25" fmla="*/ 46 h 89"/>
                      <a:gd name="T26" fmla="*/ 27 w 57"/>
                      <a:gd name="T27" fmla="*/ 68 h 89"/>
                      <a:gd name="T28" fmla="*/ 25 w 57"/>
                      <a:gd name="T29" fmla="*/ 84 h 89"/>
                      <a:gd name="T30" fmla="*/ 13 w 57"/>
                      <a:gd name="T31" fmla="*/ 80 h 89"/>
                      <a:gd name="T32" fmla="*/ 13 w 57"/>
                      <a:gd name="T33" fmla="*/ 21 h 89"/>
                      <a:gd name="T34" fmla="*/ 10 w 57"/>
                      <a:gd name="T35" fmla="*/ 21 h 89"/>
                      <a:gd name="T36" fmla="*/ 10 w 57"/>
                      <a:gd name="T37" fmla="*/ 39 h 89"/>
                      <a:gd name="T38" fmla="*/ 4 w 57"/>
                      <a:gd name="T39" fmla="*/ 46 h 89"/>
                      <a:gd name="T40" fmla="*/ 0 w 57"/>
                      <a:gd name="T41" fmla="*/ 41 h 89"/>
                      <a:gd name="T42" fmla="*/ 0 w 57"/>
                      <a:gd name="T43" fmla="*/ 15 h 89"/>
                      <a:gd name="T44" fmla="*/ 7 w 57"/>
                      <a:gd name="T45" fmla="*/ 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7" h="89">
                        <a:moveTo>
                          <a:pt x="7" y="3"/>
                        </a:moveTo>
                        <a:cubicBezTo>
                          <a:pt x="15" y="0"/>
                          <a:pt x="23" y="1"/>
                          <a:pt x="32" y="1"/>
                        </a:cubicBezTo>
                        <a:cubicBezTo>
                          <a:pt x="39" y="1"/>
                          <a:pt x="47" y="0"/>
                          <a:pt x="53" y="5"/>
                        </a:cubicBezTo>
                        <a:cubicBezTo>
                          <a:pt x="57" y="9"/>
                          <a:pt x="57" y="15"/>
                          <a:pt x="57" y="20"/>
                        </a:cubicBezTo>
                        <a:cubicBezTo>
                          <a:pt x="57" y="31"/>
                          <a:pt x="57" y="29"/>
                          <a:pt x="57" y="40"/>
                        </a:cubicBezTo>
                        <a:cubicBezTo>
                          <a:pt x="57" y="43"/>
                          <a:pt x="57" y="45"/>
                          <a:pt x="53" y="46"/>
                        </a:cubicBezTo>
                        <a:cubicBezTo>
                          <a:pt x="49" y="47"/>
                          <a:pt x="47" y="43"/>
                          <a:pt x="47" y="40"/>
                        </a:cubicBezTo>
                        <a:cubicBezTo>
                          <a:pt x="47" y="29"/>
                          <a:pt x="47" y="32"/>
                          <a:pt x="47" y="21"/>
                        </a:cubicBezTo>
                        <a:cubicBezTo>
                          <a:pt x="46" y="21"/>
                          <a:pt x="44" y="21"/>
                          <a:pt x="43" y="21"/>
                        </a:cubicBezTo>
                        <a:cubicBezTo>
                          <a:pt x="43" y="52"/>
                          <a:pt x="44" y="48"/>
                          <a:pt x="43" y="80"/>
                        </a:cubicBezTo>
                        <a:cubicBezTo>
                          <a:pt x="44" y="87"/>
                          <a:pt x="31" y="89"/>
                          <a:pt x="30" y="81"/>
                        </a:cubicBezTo>
                        <a:cubicBezTo>
                          <a:pt x="30" y="62"/>
                          <a:pt x="30" y="65"/>
                          <a:pt x="30" y="46"/>
                        </a:cubicBezTo>
                        <a:cubicBezTo>
                          <a:pt x="29" y="46"/>
                          <a:pt x="28" y="46"/>
                          <a:pt x="27" y="46"/>
                        </a:cubicBezTo>
                        <a:cubicBezTo>
                          <a:pt x="27" y="63"/>
                          <a:pt x="27" y="52"/>
                          <a:pt x="27" y="68"/>
                        </a:cubicBezTo>
                        <a:cubicBezTo>
                          <a:pt x="27" y="72"/>
                          <a:pt x="27" y="83"/>
                          <a:pt x="25" y="84"/>
                        </a:cubicBezTo>
                        <a:cubicBezTo>
                          <a:pt x="21" y="88"/>
                          <a:pt x="13" y="86"/>
                          <a:pt x="13" y="80"/>
                        </a:cubicBezTo>
                        <a:cubicBezTo>
                          <a:pt x="13" y="48"/>
                          <a:pt x="13" y="53"/>
                          <a:pt x="13" y="21"/>
                        </a:cubicBezTo>
                        <a:cubicBezTo>
                          <a:pt x="12" y="21"/>
                          <a:pt x="11" y="21"/>
                          <a:pt x="10" y="21"/>
                        </a:cubicBezTo>
                        <a:cubicBezTo>
                          <a:pt x="10" y="31"/>
                          <a:pt x="10" y="28"/>
                          <a:pt x="10" y="39"/>
                        </a:cubicBezTo>
                        <a:cubicBezTo>
                          <a:pt x="10" y="42"/>
                          <a:pt x="9" y="46"/>
                          <a:pt x="4" y="46"/>
                        </a:cubicBezTo>
                        <a:cubicBezTo>
                          <a:pt x="1" y="46"/>
                          <a:pt x="0" y="44"/>
                          <a:pt x="0" y="41"/>
                        </a:cubicBezTo>
                        <a:cubicBezTo>
                          <a:pt x="0" y="28"/>
                          <a:pt x="0" y="29"/>
                          <a:pt x="0" y="15"/>
                        </a:cubicBezTo>
                        <a:cubicBezTo>
                          <a:pt x="0" y="10"/>
                          <a:pt x="2" y="5"/>
                          <a:pt x="7" y="3"/>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33" name="Group 32">
                  <a:extLst>
                    <a:ext uri="{FF2B5EF4-FFF2-40B4-BE49-F238E27FC236}">
                      <a16:creationId xmlns:a16="http://schemas.microsoft.com/office/drawing/2014/main" id="{1EA523FB-91A8-4FB7-831B-C67E65C59AA4}"/>
                    </a:ext>
                  </a:extLst>
                </p:cNvPr>
                <p:cNvGrpSpPr/>
                <p:nvPr/>
              </p:nvGrpSpPr>
              <p:grpSpPr>
                <a:xfrm>
                  <a:off x="4724400" y="907401"/>
                  <a:ext cx="186051" cy="321145"/>
                  <a:chOff x="3757613" y="4349750"/>
                  <a:chExt cx="249238" cy="430213"/>
                </a:xfrm>
                <a:grpFill/>
              </p:grpSpPr>
              <p:sp>
                <p:nvSpPr>
                  <p:cNvPr id="34" name="Freeform 11">
                    <a:extLst>
                      <a:ext uri="{FF2B5EF4-FFF2-40B4-BE49-F238E27FC236}">
                        <a16:creationId xmlns:a16="http://schemas.microsoft.com/office/drawing/2014/main" id="{B7D4C94D-CBF7-4F8C-8A48-58E280508C04}"/>
                      </a:ext>
                    </a:extLst>
                  </p:cNvPr>
                  <p:cNvSpPr>
                    <a:spLocks/>
                  </p:cNvSpPr>
                  <p:nvPr/>
                </p:nvSpPr>
                <p:spPr bwMode="auto">
                  <a:xfrm>
                    <a:off x="3808413" y="4349750"/>
                    <a:ext cx="133350" cy="133350"/>
                  </a:xfrm>
                  <a:custGeom>
                    <a:avLst/>
                    <a:gdLst>
                      <a:gd name="T0" fmla="*/ 18 w 39"/>
                      <a:gd name="T1" fmla="*/ 2 h 39"/>
                      <a:gd name="T2" fmla="*/ 37 w 39"/>
                      <a:gd name="T3" fmla="*/ 21 h 39"/>
                      <a:gd name="T4" fmla="*/ 8 w 39"/>
                      <a:gd name="T5" fmla="*/ 28 h 39"/>
                      <a:gd name="T6" fmla="*/ 18 w 39"/>
                      <a:gd name="T7" fmla="*/ 2 h 39"/>
                    </a:gdLst>
                    <a:ahLst/>
                    <a:cxnLst>
                      <a:cxn ang="0">
                        <a:pos x="T0" y="T1"/>
                      </a:cxn>
                      <a:cxn ang="0">
                        <a:pos x="T2" y="T3"/>
                      </a:cxn>
                      <a:cxn ang="0">
                        <a:pos x="T4" y="T5"/>
                      </a:cxn>
                      <a:cxn ang="0">
                        <a:pos x="T6" y="T7"/>
                      </a:cxn>
                    </a:cxnLst>
                    <a:rect l="0" t="0" r="r" b="b"/>
                    <a:pathLst>
                      <a:path w="39" h="39">
                        <a:moveTo>
                          <a:pt x="18" y="2"/>
                        </a:moveTo>
                        <a:cubicBezTo>
                          <a:pt x="28" y="0"/>
                          <a:pt x="39" y="10"/>
                          <a:pt x="37" y="21"/>
                        </a:cubicBezTo>
                        <a:cubicBezTo>
                          <a:pt x="36" y="35"/>
                          <a:pt x="16" y="39"/>
                          <a:pt x="8" y="28"/>
                        </a:cubicBezTo>
                        <a:cubicBezTo>
                          <a:pt x="0" y="19"/>
                          <a:pt x="7" y="4"/>
                          <a:pt x="18" y="2"/>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2">
                    <a:extLst>
                      <a:ext uri="{FF2B5EF4-FFF2-40B4-BE49-F238E27FC236}">
                        <a16:creationId xmlns:a16="http://schemas.microsoft.com/office/drawing/2014/main" id="{3DCEEEBA-6E0F-4B41-AB29-05153F5C26F5}"/>
                      </a:ext>
                    </a:extLst>
                  </p:cNvPr>
                  <p:cNvSpPr>
                    <a:spLocks/>
                  </p:cNvSpPr>
                  <p:nvPr/>
                </p:nvSpPr>
                <p:spPr bwMode="auto">
                  <a:xfrm>
                    <a:off x="3757613" y="4468813"/>
                    <a:ext cx="249238" cy="311150"/>
                  </a:xfrm>
                  <a:custGeom>
                    <a:avLst/>
                    <a:gdLst>
                      <a:gd name="T0" fmla="*/ 14 w 73"/>
                      <a:gd name="T1" fmla="*/ 7 h 91"/>
                      <a:gd name="T2" fmla="*/ 39 w 73"/>
                      <a:gd name="T3" fmla="*/ 2 h 91"/>
                      <a:gd name="T4" fmla="*/ 59 w 73"/>
                      <a:gd name="T5" fmla="*/ 9 h 91"/>
                      <a:gd name="T6" fmla="*/ 69 w 73"/>
                      <a:gd name="T7" fmla="*/ 37 h 91"/>
                      <a:gd name="T8" fmla="*/ 70 w 73"/>
                      <a:gd name="T9" fmla="*/ 51 h 91"/>
                      <a:gd name="T10" fmla="*/ 60 w 73"/>
                      <a:gd name="T11" fmla="*/ 48 h 91"/>
                      <a:gd name="T12" fmla="*/ 52 w 73"/>
                      <a:gd name="T13" fmla="*/ 24 h 91"/>
                      <a:gd name="T14" fmla="*/ 49 w 73"/>
                      <a:gd name="T15" fmla="*/ 20 h 91"/>
                      <a:gd name="T16" fmla="*/ 60 w 73"/>
                      <a:gd name="T17" fmla="*/ 57 h 91"/>
                      <a:gd name="T18" fmla="*/ 51 w 73"/>
                      <a:gd name="T19" fmla="*/ 57 h 91"/>
                      <a:gd name="T20" fmla="*/ 51 w 73"/>
                      <a:gd name="T21" fmla="*/ 81 h 91"/>
                      <a:gd name="T22" fmla="*/ 45 w 73"/>
                      <a:gd name="T23" fmla="*/ 89 h 91"/>
                      <a:gd name="T24" fmla="*/ 38 w 73"/>
                      <a:gd name="T25" fmla="*/ 82 h 91"/>
                      <a:gd name="T26" fmla="*/ 38 w 73"/>
                      <a:gd name="T27" fmla="*/ 57 h 91"/>
                      <a:gd name="T28" fmla="*/ 34 w 73"/>
                      <a:gd name="T29" fmla="*/ 57 h 91"/>
                      <a:gd name="T30" fmla="*/ 34 w 73"/>
                      <a:gd name="T31" fmla="*/ 83 h 91"/>
                      <a:gd name="T32" fmla="*/ 22 w 73"/>
                      <a:gd name="T33" fmla="*/ 83 h 91"/>
                      <a:gd name="T34" fmla="*/ 22 w 73"/>
                      <a:gd name="T35" fmla="*/ 57 h 91"/>
                      <a:gd name="T36" fmla="*/ 12 w 73"/>
                      <a:gd name="T37" fmla="*/ 57 h 91"/>
                      <a:gd name="T38" fmla="*/ 21 w 73"/>
                      <a:gd name="T39" fmla="*/ 21 h 91"/>
                      <a:gd name="T40" fmla="*/ 19 w 73"/>
                      <a:gd name="T41" fmla="*/ 22 h 91"/>
                      <a:gd name="T42" fmla="*/ 12 w 73"/>
                      <a:gd name="T43" fmla="*/ 48 h 91"/>
                      <a:gd name="T44" fmla="*/ 1 w 73"/>
                      <a:gd name="T45" fmla="*/ 47 h 91"/>
                      <a:gd name="T46" fmla="*/ 4 w 73"/>
                      <a:gd name="T47" fmla="*/ 31 h 91"/>
                      <a:gd name="T48" fmla="*/ 14 w 73"/>
                      <a:gd name="T49"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91">
                        <a:moveTo>
                          <a:pt x="14" y="7"/>
                        </a:moveTo>
                        <a:cubicBezTo>
                          <a:pt x="21" y="0"/>
                          <a:pt x="31" y="3"/>
                          <a:pt x="39" y="2"/>
                        </a:cubicBezTo>
                        <a:cubicBezTo>
                          <a:pt x="46" y="2"/>
                          <a:pt x="55" y="3"/>
                          <a:pt x="59" y="9"/>
                        </a:cubicBezTo>
                        <a:cubicBezTo>
                          <a:pt x="64" y="18"/>
                          <a:pt x="65" y="27"/>
                          <a:pt x="69" y="37"/>
                        </a:cubicBezTo>
                        <a:cubicBezTo>
                          <a:pt x="71" y="43"/>
                          <a:pt x="73" y="48"/>
                          <a:pt x="70" y="51"/>
                        </a:cubicBezTo>
                        <a:cubicBezTo>
                          <a:pt x="67" y="53"/>
                          <a:pt x="62" y="52"/>
                          <a:pt x="60" y="48"/>
                        </a:cubicBezTo>
                        <a:cubicBezTo>
                          <a:pt x="56" y="37"/>
                          <a:pt x="56" y="35"/>
                          <a:pt x="52" y="24"/>
                        </a:cubicBezTo>
                        <a:cubicBezTo>
                          <a:pt x="52" y="22"/>
                          <a:pt x="50" y="21"/>
                          <a:pt x="49" y="20"/>
                        </a:cubicBezTo>
                        <a:cubicBezTo>
                          <a:pt x="60" y="57"/>
                          <a:pt x="60" y="57"/>
                          <a:pt x="60" y="57"/>
                        </a:cubicBezTo>
                        <a:cubicBezTo>
                          <a:pt x="60" y="57"/>
                          <a:pt x="56" y="57"/>
                          <a:pt x="51" y="57"/>
                        </a:cubicBezTo>
                        <a:cubicBezTo>
                          <a:pt x="51" y="73"/>
                          <a:pt x="51" y="66"/>
                          <a:pt x="51" y="81"/>
                        </a:cubicBezTo>
                        <a:cubicBezTo>
                          <a:pt x="51" y="85"/>
                          <a:pt x="48" y="89"/>
                          <a:pt x="45" y="89"/>
                        </a:cubicBezTo>
                        <a:cubicBezTo>
                          <a:pt x="41" y="89"/>
                          <a:pt x="38" y="85"/>
                          <a:pt x="38" y="82"/>
                        </a:cubicBezTo>
                        <a:cubicBezTo>
                          <a:pt x="38" y="66"/>
                          <a:pt x="38" y="73"/>
                          <a:pt x="38" y="57"/>
                        </a:cubicBezTo>
                        <a:cubicBezTo>
                          <a:pt x="37" y="57"/>
                          <a:pt x="35" y="57"/>
                          <a:pt x="34" y="57"/>
                        </a:cubicBezTo>
                        <a:cubicBezTo>
                          <a:pt x="34" y="74"/>
                          <a:pt x="35" y="67"/>
                          <a:pt x="34" y="83"/>
                        </a:cubicBezTo>
                        <a:cubicBezTo>
                          <a:pt x="33" y="91"/>
                          <a:pt x="22" y="90"/>
                          <a:pt x="22" y="83"/>
                        </a:cubicBezTo>
                        <a:cubicBezTo>
                          <a:pt x="21" y="67"/>
                          <a:pt x="22" y="74"/>
                          <a:pt x="22" y="57"/>
                        </a:cubicBezTo>
                        <a:cubicBezTo>
                          <a:pt x="16" y="57"/>
                          <a:pt x="12" y="57"/>
                          <a:pt x="12" y="57"/>
                        </a:cubicBezTo>
                        <a:cubicBezTo>
                          <a:pt x="21" y="21"/>
                          <a:pt x="21" y="21"/>
                          <a:pt x="21" y="21"/>
                        </a:cubicBezTo>
                        <a:cubicBezTo>
                          <a:pt x="21" y="21"/>
                          <a:pt x="20" y="22"/>
                          <a:pt x="19" y="22"/>
                        </a:cubicBezTo>
                        <a:cubicBezTo>
                          <a:pt x="15" y="34"/>
                          <a:pt x="16" y="36"/>
                          <a:pt x="12" y="48"/>
                        </a:cubicBezTo>
                        <a:cubicBezTo>
                          <a:pt x="10" y="53"/>
                          <a:pt x="0" y="52"/>
                          <a:pt x="1" y="47"/>
                        </a:cubicBezTo>
                        <a:cubicBezTo>
                          <a:pt x="2" y="39"/>
                          <a:pt x="3" y="36"/>
                          <a:pt x="4" y="31"/>
                        </a:cubicBezTo>
                        <a:cubicBezTo>
                          <a:pt x="7" y="23"/>
                          <a:pt x="8" y="13"/>
                          <a:pt x="14" y="7"/>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sp>
            <p:nvSpPr>
              <p:cNvPr id="25" name="Rectangle 70">
                <a:extLst>
                  <a:ext uri="{FF2B5EF4-FFF2-40B4-BE49-F238E27FC236}">
                    <a16:creationId xmlns:a16="http://schemas.microsoft.com/office/drawing/2014/main" id="{50DDA922-59DB-465B-9077-990F7C29F18F}"/>
                  </a:ext>
                </a:extLst>
              </p:cNvPr>
              <p:cNvSpPr>
                <a:spLocks noChangeArrowheads="1"/>
              </p:cNvSpPr>
              <p:nvPr/>
            </p:nvSpPr>
            <p:spPr bwMode="auto">
              <a:xfrm>
                <a:off x="1598612" y="5042187"/>
                <a:ext cx="1511507" cy="1219989"/>
              </a:xfrm>
              <a:prstGeom prst="rect">
                <a:avLst/>
              </a:prstGeom>
              <a:noFill/>
              <a:ln w="9525">
                <a:noFill/>
                <a:miter lim="800000"/>
                <a:headEnd/>
                <a:tailEnd/>
              </a:ln>
            </p:spPr>
            <p:txBody>
              <a:bodyPr lIns="45720" tIns="18288" rIns="27432" bIns="18288"/>
              <a:lstStyle/>
              <a:p>
                <a:pPr>
                  <a:lnSpc>
                    <a:spcPct val="85000"/>
                  </a:lnSpc>
                  <a:spcBef>
                    <a:spcPts val="200"/>
                  </a:spcBef>
                </a:pPr>
                <a:r>
                  <a:rPr lang="en-US" sz="2000" b="1" dirty="0">
                    <a:solidFill>
                      <a:schemeClr val="accent1"/>
                    </a:solidFill>
                    <a:latin typeface="Arial Narrow" pitchFamily="34" charset="0"/>
                  </a:rPr>
                  <a:t>2.5% </a:t>
                </a:r>
                <a:r>
                  <a:rPr lang="en-US" sz="2000" dirty="0">
                    <a:solidFill>
                      <a:schemeClr val="accent1"/>
                    </a:solidFill>
                    <a:latin typeface="Arial Narrow" pitchFamily="34" charset="0"/>
                  </a:rPr>
                  <a:t>of the worlds population</a:t>
                </a:r>
                <a:endParaRPr lang="en-US" sz="1600" dirty="0">
                  <a:solidFill>
                    <a:schemeClr val="accent1"/>
                  </a:solidFill>
                  <a:latin typeface="Arial Narrow" pitchFamily="112" charset="0"/>
                </a:endParaRPr>
              </a:p>
            </p:txBody>
          </p:sp>
          <p:sp>
            <p:nvSpPr>
              <p:cNvPr id="26" name="Rectangle 70">
                <a:extLst>
                  <a:ext uri="{FF2B5EF4-FFF2-40B4-BE49-F238E27FC236}">
                    <a16:creationId xmlns:a16="http://schemas.microsoft.com/office/drawing/2014/main" id="{5219F51F-F112-4A2E-965D-17FD579E1848}"/>
                  </a:ext>
                </a:extLst>
              </p:cNvPr>
              <p:cNvSpPr>
                <a:spLocks noChangeArrowheads="1"/>
              </p:cNvSpPr>
              <p:nvPr/>
            </p:nvSpPr>
            <p:spPr bwMode="auto">
              <a:xfrm>
                <a:off x="4069419" y="5108650"/>
                <a:ext cx="1148225" cy="932932"/>
              </a:xfrm>
              <a:prstGeom prst="rect">
                <a:avLst/>
              </a:prstGeom>
              <a:noFill/>
              <a:ln w="9525">
                <a:noFill/>
                <a:miter lim="800000"/>
                <a:headEnd/>
                <a:tailEnd/>
              </a:ln>
            </p:spPr>
            <p:txBody>
              <a:bodyPr lIns="45720" tIns="18288" rIns="27432" bIns="18288"/>
              <a:lstStyle/>
              <a:p>
                <a:pPr algn="r">
                  <a:lnSpc>
                    <a:spcPct val="85000"/>
                  </a:lnSpc>
                  <a:spcBef>
                    <a:spcPts val="200"/>
                  </a:spcBef>
                </a:pPr>
                <a:r>
                  <a:rPr lang="en-US" sz="4000" b="1" dirty="0">
                    <a:solidFill>
                      <a:srgbClr val="2E76D4"/>
                    </a:solidFill>
                    <a:latin typeface="Arial Narrow" pitchFamily="34" charset="0"/>
                  </a:rPr>
                  <a:t>50%</a:t>
                </a:r>
              </a:p>
            </p:txBody>
          </p:sp>
        </p:grpSp>
        <p:sp>
          <p:nvSpPr>
            <p:cNvPr id="8" name="Rectangle 7">
              <a:extLst>
                <a:ext uri="{FF2B5EF4-FFF2-40B4-BE49-F238E27FC236}">
                  <a16:creationId xmlns:a16="http://schemas.microsoft.com/office/drawing/2014/main" id="{C20DE843-FC96-4184-8233-266C5A936C2B}"/>
                </a:ext>
              </a:extLst>
            </p:cNvPr>
            <p:cNvSpPr/>
            <p:nvPr/>
          </p:nvSpPr>
          <p:spPr>
            <a:xfrm>
              <a:off x="6043578" y="2106258"/>
              <a:ext cx="77325" cy="22182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4" name="Group 43" descr="Pink group.">
            <a:extLst>
              <a:ext uri="{FF2B5EF4-FFF2-40B4-BE49-F238E27FC236}">
                <a16:creationId xmlns:a16="http://schemas.microsoft.com/office/drawing/2014/main" id="{67435D9D-2CE9-4A75-A6D7-A65C5DB8F772}"/>
              </a:ext>
            </a:extLst>
          </p:cNvPr>
          <p:cNvGrpSpPr/>
          <p:nvPr/>
        </p:nvGrpSpPr>
        <p:grpSpPr>
          <a:xfrm>
            <a:off x="6121400" y="1295400"/>
            <a:ext cx="5826375" cy="5125813"/>
            <a:chOff x="6121400" y="1295400"/>
            <a:chExt cx="5826375" cy="5125813"/>
          </a:xfrm>
        </p:grpSpPr>
        <p:sp>
          <p:nvSpPr>
            <p:cNvPr id="45" name="TextBox 44">
              <a:extLst>
                <a:ext uri="{FF2B5EF4-FFF2-40B4-BE49-F238E27FC236}">
                  <a16:creationId xmlns:a16="http://schemas.microsoft.com/office/drawing/2014/main" id="{D53A6EF8-8F11-4B32-A344-72914A182725}"/>
                </a:ext>
              </a:extLst>
            </p:cNvPr>
            <p:cNvSpPr txBox="1"/>
            <p:nvPr/>
          </p:nvSpPr>
          <p:spPr>
            <a:xfrm>
              <a:off x="6622198" y="1400252"/>
              <a:ext cx="1828800" cy="523220"/>
            </a:xfrm>
            <a:prstGeom prst="rect">
              <a:avLst/>
            </a:prstGeom>
            <a:noFill/>
          </p:spPr>
          <p:txBody>
            <a:bodyPr wrap="square" rtlCol="0">
              <a:spAutoFit/>
            </a:bodyPr>
            <a:lstStyle/>
            <a:p>
              <a:r>
                <a:rPr lang="en-US" sz="2800" dirty="0">
                  <a:solidFill>
                    <a:srgbClr val="CD28A5"/>
                  </a:solidFill>
                  <a:latin typeface="Arial"/>
                  <a:cs typeface="Arial"/>
                </a:rPr>
                <a:t>Females</a:t>
              </a:r>
            </a:p>
          </p:txBody>
        </p:sp>
        <p:grpSp>
          <p:nvGrpSpPr>
            <p:cNvPr id="46" name="Group 45" descr="Female Half Icon">
              <a:extLst>
                <a:ext uri="{FF2B5EF4-FFF2-40B4-BE49-F238E27FC236}">
                  <a16:creationId xmlns:a16="http://schemas.microsoft.com/office/drawing/2014/main" id="{6B2C8975-26CF-4BD4-B2BD-FDF5BBD6AB0D}"/>
                </a:ext>
              </a:extLst>
            </p:cNvPr>
            <p:cNvGrpSpPr/>
            <p:nvPr/>
          </p:nvGrpSpPr>
          <p:grpSpPr>
            <a:xfrm>
              <a:off x="6121400" y="1295400"/>
              <a:ext cx="1155700" cy="5125813"/>
              <a:chOff x="6083300" y="990600"/>
              <a:chExt cx="1155700" cy="5125813"/>
            </a:xfrm>
          </p:grpSpPr>
          <p:sp>
            <p:nvSpPr>
              <p:cNvPr id="78" name="Freeform 54">
                <a:extLst>
                  <a:ext uri="{FF2B5EF4-FFF2-40B4-BE49-F238E27FC236}">
                    <a16:creationId xmlns:a16="http://schemas.microsoft.com/office/drawing/2014/main" id="{0BC1DFA0-C521-4FD2-A694-0F321398FC56}"/>
                  </a:ext>
                </a:extLst>
              </p:cNvPr>
              <p:cNvSpPr>
                <a:spLocks/>
              </p:cNvSpPr>
              <p:nvPr/>
            </p:nvSpPr>
            <p:spPr bwMode="auto">
              <a:xfrm flipH="1">
                <a:off x="6096000" y="1905001"/>
                <a:ext cx="1143000" cy="4211412"/>
              </a:xfrm>
              <a:custGeom>
                <a:avLst/>
                <a:gdLst>
                  <a:gd name="T0" fmla="*/ 45 w 45"/>
                  <a:gd name="T1" fmla="*/ 99 h 165"/>
                  <a:gd name="T2" fmla="*/ 45 w 45"/>
                  <a:gd name="T3" fmla="*/ 1 h 165"/>
                  <a:gd name="T4" fmla="*/ 19 w 45"/>
                  <a:gd name="T5" fmla="*/ 6 h 165"/>
                  <a:gd name="T6" fmla="*/ 8 w 45"/>
                  <a:gd name="T7" fmla="*/ 35 h 165"/>
                  <a:gd name="T8" fmla="*/ 0 w 45"/>
                  <a:gd name="T9" fmla="*/ 65 h 165"/>
                  <a:gd name="T10" fmla="*/ 13 w 45"/>
                  <a:gd name="T11" fmla="*/ 66 h 165"/>
                  <a:gd name="T12" fmla="*/ 26 w 45"/>
                  <a:gd name="T13" fmla="*/ 25 h 165"/>
                  <a:gd name="T14" fmla="*/ 28 w 45"/>
                  <a:gd name="T15" fmla="*/ 23 h 165"/>
                  <a:gd name="T16" fmla="*/ 9 w 45"/>
                  <a:gd name="T17" fmla="*/ 99 h 165"/>
                  <a:gd name="T18" fmla="*/ 29 w 45"/>
                  <a:gd name="T19" fmla="*/ 99 h 165"/>
                  <a:gd name="T20" fmla="*/ 29 w 45"/>
                  <a:gd name="T21" fmla="*/ 157 h 165"/>
                  <a:gd name="T22" fmla="*/ 43 w 45"/>
                  <a:gd name="T23" fmla="*/ 157 h 165"/>
                  <a:gd name="T24" fmla="*/ 44 w 45"/>
                  <a:gd name="T25" fmla="*/ 99 h 165"/>
                  <a:gd name="T26" fmla="*/ 45 w 45"/>
                  <a:gd name="T27" fmla="*/ 99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165">
                    <a:moveTo>
                      <a:pt x="45" y="99"/>
                    </a:moveTo>
                    <a:cubicBezTo>
                      <a:pt x="45" y="1"/>
                      <a:pt x="45" y="1"/>
                      <a:pt x="45" y="1"/>
                    </a:cubicBezTo>
                    <a:cubicBezTo>
                      <a:pt x="36" y="1"/>
                      <a:pt x="26" y="0"/>
                      <a:pt x="19" y="6"/>
                    </a:cubicBezTo>
                    <a:cubicBezTo>
                      <a:pt x="12" y="14"/>
                      <a:pt x="12" y="25"/>
                      <a:pt x="8" y="35"/>
                    </a:cubicBezTo>
                    <a:cubicBezTo>
                      <a:pt x="6" y="45"/>
                      <a:pt x="1" y="55"/>
                      <a:pt x="0" y="65"/>
                    </a:cubicBezTo>
                    <a:cubicBezTo>
                      <a:pt x="0" y="72"/>
                      <a:pt x="12" y="73"/>
                      <a:pt x="13" y="66"/>
                    </a:cubicBezTo>
                    <a:cubicBezTo>
                      <a:pt x="18" y="53"/>
                      <a:pt x="21" y="38"/>
                      <a:pt x="26" y="25"/>
                    </a:cubicBezTo>
                    <a:cubicBezTo>
                      <a:pt x="26" y="24"/>
                      <a:pt x="28" y="23"/>
                      <a:pt x="28" y="23"/>
                    </a:cubicBezTo>
                    <a:cubicBezTo>
                      <a:pt x="22" y="48"/>
                      <a:pt x="15" y="74"/>
                      <a:pt x="9" y="99"/>
                    </a:cubicBezTo>
                    <a:cubicBezTo>
                      <a:pt x="16" y="99"/>
                      <a:pt x="22" y="99"/>
                      <a:pt x="29" y="99"/>
                    </a:cubicBezTo>
                    <a:cubicBezTo>
                      <a:pt x="29" y="118"/>
                      <a:pt x="28" y="138"/>
                      <a:pt x="29" y="157"/>
                    </a:cubicBezTo>
                    <a:cubicBezTo>
                      <a:pt x="30" y="165"/>
                      <a:pt x="43" y="165"/>
                      <a:pt x="43" y="157"/>
                    </a:cubicBezTo>
                    <a:cubicBezTo>
                      <a:pt x="44" y="138"/>
                      <a:pt x="43" y="118"/>
                      <a:pt x="44" y="99"/>
                    </a:cubicBezTo>
                    <a:cubicBezTo>
                      <a:pt x="44" y="99"/>
                      <a:pt x="45" y="99"/>
                      <a:pt x="45" y="99"/>
                    </a:cubicBezTo>
                    <a:close/>
                  </a:path>
                </a:pathLst>
              </a:custGeom>
              <a:solidFill>
                <a:srgbClr val="CD28A5"/>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79" name="Oval 17">
                <a:extLst>
                  <a:ext uri="{FF2B5EF4-FFF2-40B4-BE49-F238E27FC236}">
                    <a16:creationId xmlns:a16="http://schemas.microsoft.com/office/drawing/2014/main" id="{1902F810-45D5-409E-9DAC-4BA481124831}"/>
                  </a:ext>
                </a:extLst>
              </p:cNvPr>
              <p:cNvSpPr/>
              <p:nvPr/>
            </p:nvSpPr>
            <p:spPr bwMode="auto">
              <a:xfrm flipH="1">
                <a:off x="6083300" y="990600"/>
                <a:ext cx="431800" cy="838200"/>
              </a:xfrm>
              <a:custGeom>
                <a:avLst/>
                <a:gdLst/>
                <a:ahLst/>
                <a:cxnLst/>
                <a:rect l="l" t="t" r="r" b="b"/>
                <a:pathLst>
                  <a:path w="431800" h="838200">
                    <a:moveTo>
                      <a:pt x="419100" y="0"/>
                    </a:moveTo>
                    <a:lnTo>
                      <a:pt x="431800" y="1280"/>
                    </a:lnTo>
                    <a:lnTo>
                      <a:pt x="431800" y="836920"/>
                    </a:lnTo>
                    <a:lnTo>
                      <a:pt x="419100" y="838200"/>
                    </a:lnTo>
                    <a:cubicBezTo>
                      <a:pt x="187637" y="838200"/>
                      <a:pt x="0" y="650563"/>
                      <a:pt x="0" y="419100"/>
                    </a:cubicBezTo>
                    <a:cubicBezTo>
                      <a:pt x="0" y="187637"/>
                      <a:pt x="187637" y="0"/>
                      <a:pt x="419100" y="0"/>
                    </a:cubicBezTo>
                    <a:close/>
                  </a:path>
                </a:pathLst>
              </a:custGeom>
              <a:solidFill>
                <a:srgbClr val="CD28A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97" charset="0"/>
                </a:endParaRPr>
              </a:p>
            </p:txBody>
          </p:sp>
        </p:grpSp>
        <p:sp>
          <p:nvSpPr>
            <p:cNvPr id="47" name="Rectangle 70">
              <a:extLst>
                <a:ext uri="{FF2B5EF4-FFF2-40B4-BE49-F238E27FC236}">
                  <a16:creationId xmlns:a16="http://schemas.microsoft.com/office/drawing/2014/main" id="{F8530E58-6EA4-4A70-9723-F0E0DBBDB58C}"/>
                </a:ext>
              </a:extLst>
            </p:cNvPr>
            <p:cNvSpPr>
              <a:spLocks noChangeArrowheads="1"/>
            </p:cNvSpPr>
            <p:nvPr/>
          </p:nvSpPr>
          <p:spPr bwMode="auto">
            <a:xfrm>
              <a:off x="7354913" y="1976592"/>
              <a:ext cx="3046930" cy="673461"/>
            </a:xfrm>
            <a:prstGeom prst="rect">
              <a:avLst/>
            </a:prstGeom>
            <a:noFill/>
            <a:ln w="9525">
              <a:noFill/>
              <a:miter lim="800000"/>
              <a:headEnd/>
              <a:tailEnd/>
            </a:ln>
          </p:spPr>
          <p:txBody>
            <a:bodyPr lIns="45720" tIns="18288" rIns="27432" bIns="18288"/>
            <a:lstStyle/>
            <a:p>
              <a:pPr algn="r">
                <a:lnSpc>
                  <a:spcPct val="85000"/>
                </a:lnSpc>
                <a:spcBef>
                  <a:spcPts val="200"/>
                </a:spcBef>
              </a:pPr>
              <a:r>
                <a:rPr lang="en-US" sz="1600" dirty="0">
                  <a:solidFill>
                    <a:schemeClr val="accent1"/>
                  </a:solidFill>
                  <a:latin typeface="Arial Narrow" pitchFamily="34" charset="0"/>
                </a:rPr>
                <a:t>Bipolar disorder is more common in high income countries than low income </a:t>
              </a:r>
              <a:r>
                <a:rPr lang="en-US" b="1" dirty="0">
                  <a:solidFill>
                    <a:schemeClr val="accent1"/>
                  </a:solidFill>
                  <a:latin typeface="Arial Narrow" pitchFamily="34" charset="0"/>
                </a:rPr>
                <a:t>1.4% vs 0.7%</a:t>
              </a:r>
              <a:r>
                <a:rPr lang="en-US" b="1" dirty="0">
                  <a:solidFill>
                    <a:srgbClr val="CD28A5"/>
                  </a:solidFill>
                  <a:latin typeface="Arial Narrow" pitchFamily="112" charset="0"/>
                </a:rPr>
                <a:t>. </a:t>
              </a:r>
            </a:p>
          </p:txBody>
        </p:sp>
        <p:sp>
          <p:nvSpPr>
            <p:cNvPr id="48" name="Freeform 12" descr="Pink Computer Icon">
              <a:extLst>
                <a:ext uri="{FF2B5EF4-FFF2-40B4-BE49-F238E27FC236}">
                  <a16:creationId xmlns:a16="http://schemas.microsoft.com/office/drawing/2014/main" id="{DEA5E96E-FD80-4F82-8A8B-C4C48C99C15F}"/>
                </a:ext>
              </a:extLst>
            </p:cNvPr>
            <p:cNvSpPr>
              <a:spLocks noEditPoints="1"/>
            </p:cNvSpPr>
            <p:nvPr/>
          </p:nvSpPr>
          <p:spPr bwMode="auto">
            <a:xfrm>
              <a:off x="10545370" y="2028098"/>
              <a:ext cx="798764" cy="574112"/>
            </a:xfrm>
            <a:custGeom>
              <a:avLst/>
              <a:gdLst>
                <a:gd name="T0" fmla="*/ 446 w 448"/>
                <a:gd name="T1" fmla="*/ 296 h 322"/>
                <a:gd name="T2" fmla="*/ 421 w 448"/>
                <a:gd name="T3" fmla="*/ 245 h 322"/>
                <a:gd name="T4" fmla="*/ 415 w 448"/>
                <a:gd name="T5" fmla="*/ 235 h 322"/>
                <a:gd name="T6" fmla="*/ 418 w 448"/>
                <a:gd name="T7" fmla="*/ 227 h 322"/>
                <a:gd name="T8" fmla="*/ 418 w 448"/>
                <a:gd name="T9" fmla="*/ 10 h 322"/>
                <a:gd name="T10" fmla="*/ 408 w 448"/>
                <a:gd name="T11" fmla="*/ 0 h 322"/>
                <a:gd name="T12" fmla="*/ 43 w 448"/>
                <a:gd name="T13" fmla="*/ 0 h 322"/>
                <a:gd name="T14" fmla="*/ 33 w 448"/>
                <a:gd name="T15" fmla="*/ 10 h 322"/>
                <a:gd name="T16" fmla="*/ 33 w 448"/>
                <a:gd name="T17" fmla="*/ 227 h 322"/>
                <a:gd name="T18" fmla="*/ 36 w 448"/>
                <a:gd name="T19" fmla="*/ 236 h 322"/>
                <a:gd name="T20" fmla="*/ 28 w 448"/>
                <a:gd name="T21" fmla="*/ 246 h 322"/>
                <a:gd name="T22" fmla="*/ 1 w 448"/>
                <a:gd name="T23" fmla="*/ 296 h 322"/>
                <a:gd name="T24" fmla="*/ 3 w 448"/>
                <a:gd name="T25" fmla="*/ 315 h 322"/>
                <a:gd name="T26" fmla="*/ 4 w 448"/>
                <a:gd name="T27" fmla="*/ 316 h 322"/>
                <a:gd name="T28" fmla="*/ 9 w 448"/>
                <a:gd name="T29" fmla="*/ 321 h 322"/>
                <a:gd name="T30" fmla="*/ 62 w 448"/>
                <a:gd name="T31" fmla="*/ 321 h 322"/>
                <a:gd name="T32" fmla="*/ 440 w 448"/>
                <a:gd name="T33" fmla="*/ 321 h 322"/>
                <a:gd name="T34" fmla="*/ 441 w 448"/>
                <a:gd name="T35" fmla="*/ 321 h 322"/>
                <a:gd name="T36" fmla="*/ 444 w 448"/>
                <a:gd name="T37" fmla="*/ 319 h 322"/>
                <a:gd name="T38" fmla="*/ 447 w 448"/>
                <a:gd name="T39" fmla="*/ 314 h 322"/>
                <a:gd name="T40" fmla="*/ 446 w 448"/>
                <a:gd name="T41" fmla="*/ 296 h 322"/>
                <a:gd name="T42" fmla="*/ 390 w 448"/>
                <a:gd name="T43" fmla="*/ 38 h 322"/>
                <a:gd name="T44" fmla="*/ 390 w 448"/>
                <a:gd name="T45" fmla="*/ 212 h 322"/>
                <a:gd name="T46" fmla="*/ 381 w 448"/>
                <a:gd name="T47" fmla="*/ 221 h 322"/>
                <a:gd name="T48" fmla="*/ 380 w 448"/>
                <a:gd name="T49" fmla="*/ 221 h 322"/>
                <a:gd name="T50" fmla="*/ 313 w 448"/>
                <a:gd name="T51" fmla="*/ 221 h 322"/>
                <a:gd name="T52" fmla="*/ 112 w 448"/>
                <a:gd name="T53" fmla="*/ 221 h 322"/>
                <a:gd name="T54" fmla="*/ 89 w 448"/>
                <a:gd name="T55" fmla="*/ 221 h 322"/>
                <a:gd name="T56" fmla="*/ 70 w 448"/>
                <a:gd name="T57" fmla="*/ 221 h 322"/>
                <a:gd name="T58" fmla="*/ 64 w 448"/>
                <a:gd name="T59" fmla="*/ 219 h 322"/>
                <a:gd name="T60" fmla="*/ 62 w 448"/>
                <a:gd name="T61" fmla="*/ 216 h 322"/>
                <a:gd name="T62" fmla="*/ 61 w 448"/>
                <a:gd name="T63" fmla="*/ 212 h 322"/>
                <a:gd name="T64" fmla="*/ 61 w 448"/>
                <a:gd name="T65" fmla="*/ 201 h 322"/>
                <a:gd name="T66" fmla="*/ 61 w 448"/>
                <a:gd name="T67" fmla="*/ 195 h 322"/>
                <a:gd name="T68" fmla="*/ 61 w 448"/>
                <a:gd name="T69" fmla="*/ 195 h 322"/>
                <a:gd name="T70" fmla="*/ 61 w 448"/>
                <a:gd name="T71" fmla="*/ 35 h 322"/>
                <a:gd name="T72" fmla="*/ 70 w 448"/>
                <a:gd name="T73" fmla="*/ 26 h 322"/>
                <a:gd name="T74" fmla="*/ 381 w 448"/>
                <a:gd name="T75" fmla="*/ 26 h 322"/>
                <a:gd name="T76" fmla="*/ 383 w 448"/>
                <a:gd name="T77" fmla="*/ 26 h 322"/>
                <a:gd name="T78" fmla="*/ 390 w 448"/>
                <a:gd name="T79" fmla="*/ 38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48" h="322">
                  <a:moveTo>
                    <a:pt x="446" y="296"/>
                  </a:moveTo>
                  <a:cubicBezTo>
                    <a:pt x="421" y="245"/>
                    <a:pt x="421" y="245"/>
                    <a:pt x="421" y="245"/>
                  </a:cubicBezTo>
                  <a:cubicBezTo>
                    <a:pt x="419" y="240"/>
                    <a:pt x="417" y="237"/>
                    <a:pt x="415" y="235"/>
                  </a:cubicBezTo>
                  <a:cubicBezTo>
                    <a:pt x="417" y="233"/>
                    <a:pt x="418" y="231"/>
                    <a:pt x="418" y="227"/>
                  </a:cubicBezTo>
                  <a:cubicBezTo>
                    <a:pt x="418" y="10"/>
                    <a:pt x="418" y="10"/>
                    <a:pt x="418" y="10"/>
                  </a:cubicBezTo>
                  <a:cubicBezTo>
                    <a:pt x="418" y="4"/>
                    <a:pt x="414" y="0"/>
                    <a:pt x="408" y="0"/>
                  </a:cubicBezTo>
                  <a:cubicBezTo>
                    <a:pt x="43" y="0"/>
                    <a:pt x="43" y="0"/>
                    <a:pt x="43" y="0"/>
                  </a:cubicBezTo>
                  <a:cubicBezTo>
                    <a:pt x="37" y="0"/>
                    <a:pt x="33" y="4"/>
                    <a:pt x="33" y="10"/>
                  </a:cubicBezTo>
                  <a:cubicBezTo>
                    <a:pt x="33" y="227"/>
                    <a:pt x="33" y="227"/>
                    <a:pt x="33" y="227"/>
                  </a:cubicBezTo>
                  <a:cubicBezTo>
                    <a:pt x="33" y="231"/>
                    <a:pt x="34" y="234"/>
                    <a:pt x="36" y="236"/>
                  </a:cubicBezTo>
                  <a:cubicBezTo>
                    <a:pt x="32" y="236"/>
                    <a:pt x="30" y="239"/>
                    <a:pt x="28" y="246"/>
                  </a:cubicBezTo>
                  <a:cubicBezTo>
                    <a:pt x="1" y="296"/>
                    <a:pt x="1" y="296"/>
                    <a:pt x="1" y="296"/>
                  </a:cubicBezTo>
                  <a:cubicBezTo>
                    <a:pt x="0" y="301"/>
                    <a:pt x="1" y="310"/>
                    <a:pt x="3" y="315"/>
                  </a:cubicBezTo>
                  <a:cubicBezTo>
                    <a:pt x="4" y="316"/>
                    <a:pt x="4" y="316"/>
                    <a:pt x="4" y="316"/>
                  </a:cubicBezTo>
                  <a:cubicBezTo>
                    <a:pt x="5" y="319"/>
                    <a:pt x="7" y="321"/>
                    <a:pt x="9" y="321"/>
                  </a:cubicBezTo>
                  <a:cubicBezTo>
                    <a:pt x="62" y="321"/>
                    <a:pt x="62" y="321"/>
                    <a:pt x="62" y="321"/>
                  </a:cubicBezTo>
                  <a:cubicBezTo>
                    <a:pt x="174" y="321"/>
                    <a:pt x="424" y="322"/>
                    <a:pt x="440" y="321"/>
                  </a:cubicBezTo>
                  <a:cubicBezTo>
                    <a:pt x="441" y="321"/>
                    <a:pt x="441" y="321"/>
                    <a:pt x="441" y="321"/>
                  </a:cubicBezTo>
                  <a:cubicBezTo>
                    <a:pt x="442" y="321"/>
                    <a:pt x="443" y="320"/>
                    <a:pt x="444" y="319"/>
                  </a:cubicBezTo>
                  <a:cubicBezTo>
                    <a:pt x="445" y="317"/>
                    <a:pt x="446" y="316"/>
                    <a:pt x="447" y="314"/>
                  </a:cubicBezTo>
                  <a:cubicBezTo>
                    <a:pt x="448" y="308"/>
                    <a:pt x="448" y="301"/>
                    <a:pt x="446" y="296"/>
                  </a:cubicBezTo>
                  <a:close/>
                  <a:moveTo>
                    <a:pt x="390" y="38"/>
                  </a:moveTo>
                  <a:cubicBezTo>
                    <a:pt x="390" y="212"/>
                    <a:pt x="390" y="212"/>
                    <a:pt x="390" y="212"/>
                  </a:cubicBezTo>
                  <a:cubicBezTo>
                    <a:pt x="390" y="217"/>
                    <a:pt x="386" y="221"/>
                    <a:pt x="381" y="221"/>
                  </a:cubicBezTo>
                  <a:cubicBezTo>
                    <a:pt x="380" y="221"/>
                    <a:pt x="380" y="221"/>
                    <a:pt x="380" y="221"/>
                  </a:cubicBezTo>
                  <a:cubicBezTo>
                    <a:pt x="375" y="221"/>
                    <a:pt x="348" y="221"/>
                    <a:pt x="313" y="221"/>
                  </a:cubicBezTo>
                  <a:cubicBezTo>
                    <a:pt x="112" y="221"/>
                    <a:pt x="112" y="221"/>
                    <a:pt x="112" y="221"/>
                  </a:cubicBezTo>
                  <a:cubicBezTo>
                    <a:pt x="99" y="221"/>
                    <a:pt x="91" y="221"/>
                    <a:pt x="89" y="221"/>
                  </a:cubicBezTo>
                  <a:cubicBezTo>
                    <a:pt x="80" y="222"/>
                    <a:pt x="74" y="222"/>
                    <a:pt x="70" y="221"/>
                  </a:cubicBezTo>
                  <a:cubicBezTo>
                    <a:pt x="68" y="221"/>
                    <a:pt x="66" y="220"/>
                    <a:pt x="64" y="219"/>
                  </a:cubicBezTo>
                  <a:cubicBezTo>
                    <a:pt x="63" y="218"/>
                    <a:pt x="62" y="217"/>
                    <a:pt x="62" y="216"/>
                  </a:cubicBezTo>
                  <a:cubicBezTo>
                    <a:pt x="62" y="215"/>
                    <a:pt x="61" y="213"/>
                    <a:pt x="61" y="212"/>
                  </a:cubicBezTo>
                  <a:cubicBezTo>
                    <a:pt x="61" y="201"/>
                    <a:pt x="61" y="201"/>
                    <a:pt x="61" y="201"/>
                  </a:cubicBezTo>
                  <a:cubicBezTo>
                    <a:pt x="61" y="198"/>
                    <a:pt x="61" y="195"/>
                    <a:pt x="61" y="195"/>
                  </a:cubicBezTo>
                  <a:cubicBezTo>
                    <a:pt x="61" y="195"/>
                    <a:pt x="61" y="195"/>
                    <a:pt x="61" y="195"/>
                  </a:cubicBezTo>
                  <a:cubicBezTo>
                    <a:pt x="61" y="35"/>
                    <a:pt x="61" y="35"/>
                    <a:pt x="61" y="35"/>
                  </a:cubicBezTo>
                  <a:cubicBezTo>
                    <a:pt x="61" y="30"/>
                    <a:pt x="65" y="26"/>
                    <a:pt x="70" y="26"/>
                  </a:cubicBezTo>
                  <a:cubicBezTo>
                    <a:pt x="381" y="26"/>
                    <a:pt x="381" y="26"/>
                    <a:pt x="381" y="26"/>
                  </a:cubicBezTo>
                  <a:cubicBezTo>
                    <a:pt x="382" y="26"/>
                    <a:pt x="383" y="26"/>
                    <a:pt x="383" y="26"/>
                  </a:cubicBezTo>
                  <a:cubicBezTo>
                    <a:pt x="390" y="28"/>
                    <a:pt x="390" y="33"/>
                    <a:pt x="390" y="38"/>
                  </a:cubicBezTo>
                  <a:close/>
                </a:path>
              </a:pathLst>
            </a:custGeom>
            <a:solidFill>
              <a:srgbClr val="CD28A5"/>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50" name="Rectangle 49">
              <a:extLst>
                <a:ext uri="{FF2B5EF4-FFF2-40B4-BE49-F238E27FC236}">
                  <a16:creationId xmlns:a16="http://schemas.microsoft.com/office/drawing/2014/main" id="{4A740255-19E8-466A-BB22-38F086C1A2A8}"/>
                </a:ext>
              </a:extLst>
            </p:cNvPr>
            <p:cNvSpPr/>
            <p:nvPr/>
          </p:nvSpPr>
          <p:spPr bwMode="auto">
            <a:xfrm>
              <a:off x="8100647" y="3435909"/>
              <a:ext cx="2233828" cy="239213"/>
            </a:xfrm>
            <a:prstGeom prst="rect">
              <a:avLst/>
            </a:prstGeom>
            <a:solidFill>
              <a:srgbClr val="CD28A5"/>
            </a:solidFill>
            <a:ln w="9525" cap="flat" cmpd="sng" algn="ctr">
              <a:noFill/>
              <a:prstDash val="solid"/>
              <a:round/>
              <a:headEnd type="none" w="med" len="med"/>
              <a:tailEnd type="none" w="med" len="med"/>
            </a:ln>
            <a:effectLst/>
          </p:spPr>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r"/>
              <a:r>
                <a:rPr lang="en-US" sz="1200" dirty="0">
                  <a:solidFill>
                    <a:srgbClr val="FFFFFF"/>
                  </a:solidFill>
                  <a:latin typeface="Arial Narrow"/>
                  <a:cs typeface="Arial Narrow"/>
                </a:rPr>
                <a:t>More likely to experience rapid cycling </a:t>
              </a:r>
            </a:p>
          </p:txBody>
        </p:sp>
        <p:sp>
          <p:nvSpPr>
            <p:cNvPr id="54" name="Rectangle 53">
              <a:extLst>
                <a:ext uri="{FF2B5EF4-FFF2-40B4-BE49-F238E27FC236}">
                  <a16:creationId xmlns:a16="http://schemas.microsoft.com/office/drawing/2014/main" id="{19FDADD3-18E1-46AE-BCA7-B6F4D59366F8}"/>
                </a:ext>
              </a:extLst>
            </p:cNvPr>
            <p:cNvSpPr/>
            <p:nvPr/>
          </p:nvSpPr>
          <p:spPr bwMode="auto">
            <a:xfrm>
              <a:off x="8293491" y="3734925"/>
              <a:ext cx="2036588" cy="230802"/>
            </a:xfrm>
            <a:prstGeom prst="rect">
              <a:avLst/>
            </a:prstGeom>
            <a:solidFill>
              <a:srgbClr val="CD28A5"/>
            </a:solidFill>
            <a:ln w="9525" cap="flat" cmpd="sng" algn="ctr">
              <a:noFill/>
              <a:prstDash val="solid"/>
              <a:round/>
              <a:headEnd type="none" w="med" len="med"/>
              <a:tailEnd type="none" w="med" len="med"/>
            </a:ln>
            <a:effectLst/>
          </p:spPr>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r"/>
              <a:r>
                <a:rPr lang="en-US" sz="1200" dirty="0">
                  <a:solidFill>
                    <a:srgbClr val="FFFFFF"/>
                  </a:solidFill>
                  <a:latin typeface="Arial Narrow"/>
                  <a:cs typeface="Arial Narrow"/>
                </a:rPr>
                <a:t>Higher risk of lifetime alcohol use </a:t>
              </a:r>
            </a:p>
          </p:txBody>
        </p:sp>
        <p:sp>
          <p:nvSpPr>
            <p:cNvPr id="56" name="Rectangle 55">
              <a:extLst>
                <a:ext uri="{FF2B5EF4-FFF2-40B4-BE49-F238E27FC236}">
                  <a16:creationId xmlns:a16="http://schemas.microsoft.com/office/drawing/2014/main" id="{EAFCEB73-5B34-4C01-8D95-8C05306DC180}"/>
                </a:ext>
              </a:extLst>
            </p:cNvPr>
            <p:cNvSpPr/>
            <p:nvPr/>
          </p:nvSpPr>
          <p:spPr bwMode="auto">
            <a:xfrm>
              <a:off x="7149197" y="3172602"/>
              <a:ext cx="3180882" cy="215292"/>
            </a:xfrm>
            <a:prstGeom prst="rect">
              <a:avLst/>
            </a:prstGeom>
            <a:solidFill>
              <a:srgbClr val="CD28A5"/>
            </a:solidFill>
            <a:ln w="9525" cap="flat" cmpd="sng" algn="ctr">
              <a:noFill/>
              <a:prstDash val="solid"/>
              <a:round/>
              <a:headEnd type="none" w="med" len="med"/>
              <a:tailEnd type="none" w="med" len="med"/>
            </a:ln>
            <a:effectLst/>
          </p:spPr>
          <p:txBody>
            <a:bodyPr rot="0" spcFirstLastPara="0" vertOverflow="overflow" horzOverflow="overflow" vert="horz" wrap="square" lIns="0" tIns="0" rIns="91440" bIns="0" numCol="1" spcCol="0" rtlCol="0" fromWordArt="0" anchor="ctr" anchorCtr="0" forceAA="0" compatLnSpc="1">
              <a:prstTxWarp prst="textNoShape">
                <a:avLst/>
              </a:prstTxWarp>
              <a:noAutofit/>
            </a:bodyPr>
            <a:lstStyle/>
            <a:p>
              <a:pPr algn="r"/>
              <a:r>
                <a:rPr lang="en-US" sz="1200" dirty="0">
                  <a:solidFill>
                    <a:srgbClr val="FFFFFF"/>
                  </a:solidFill>
                  <a:latin typeface="Arial Narrow"/>
                  <a:cs typeface="Arial Narrow"/>
                </a:rPr>
                <a:t>Child birth can trigger a hypomanic episode in 10-20%</a:t>
              </a:r>
            </a:p>
          </p:txBody>
        </p:sp>
        <p:sp>
          <p:nvSpPr>
            <p:cNvPr id="57" name="Rectangle 70">
              <a:extLst>
                <a:ext uri="{FF2B5EF4-FFF2-40B4-BE49-F238E27FC236}">
                  <a16:creationId xmlns:a16="http://schemas.microsoft.com/office/drawing/2014/main" id="{A181F45E-946E-4A2C-8535-EFEF385A85FF}"/>
                </a:ext>
              </a:extLst>
            </p:cNvPr>
            <p:cNvSpPr>
              <a:spLocks noChangeArrowheads="1"/>
            </p:cNvSpPr>
            <p:nvPr/>
          </p:nvSpPr>
          <p:spPr bwMode="auto">
            <a:xfrm>
              <a:off x="6992230" y="4312586"/>
              <a:ext cx="467286" cy="239213"/>
            </a:xfrm>
            <a:prstGeom prst="rect">
              <a:avLst/>
            </a:prstGeom>
            <a:noFill/>
            <a:ln w="9525">
              <a:noFill/>
              <a:miter lim="800000"/>
              <a:headEnd/>
              <a:tailEnd/>
            </a:ln>
          </p:spPr>
          <p:txBody>
            <a:bodyPr lIns="45720" tIns="18288" rIns="27432" bIns="0"/>
            <a:lstStyle/>
            <a:p>
              <a:pPr>
                <a:lnSpc>
                  <a:spcPct val="85000"/>
                </a:lnSpc>
                <a:spcBef>
                  <a:spcPts val="200"/>
                </a:spcBef>
              </a:pPr>
              <a:endParaRPr lang="en-US" sz="1400" dirty="0">
                <a:solidFill>
                  <a:srgbClr val="CD28A5"/>
                </a:solidFill>
                <a:latin typeface="Arial Narrow" pitchFamily="112" charset="0"/>
              </a:endParaRPr>
            </a:p>
          </p:txBody>
        </p:sp>
        <p:sp>
          <p:nvSpPr>
            <p:cNvPr id="59" name="Rectangle 70">
              <a:extLst>
                <a:ext uri="{FF2B5EF4-FFF2-40B4-BE49-F238E27FC236}">
                  <a16:creationId xmlns:a16="http://schemas.microsoft.com/office/drawing/2014/main" id="{EAA866D4-FFAB-430A-8385-90A4A55A6D60}"/>
                </a:ext>
              </a:extLst>
            </p:cNvPr>
            <p:cNvSpPr>
              <a:spLocks noChangeArrowheads="1"/>
            </p:cNvSpPr>
            <p:nvPr/>
          </p:nvSpPr>
          <p:spPr bwMode="auto">
            <a:xfrm>
              <a:off x="10545370" y="3236126"/>
              <a:ext cx="1402405" cy="1219989"/>
            </a:xfrm>
            <a:prstGeom prst="rect">
              <a:avLst/>
            </a:prstGeom>
            <a:noFill/>
            <a:ln w="9525">
              <a:noFill/>
              <a:miter lim="800000"/>
              <a:headEnd/>
              <a:tailEnd/>
            </a:ln>
          </p:spPr>
          <p:txBody>
            <a:bodyPr lIns="45720" tIns="18288" rIns="27432" bIns="18288"/>
            <a:lstStyle/>
            <a:p>
              <a:pPr>
                <a:lnSpc>
                  <a:spcPct val="85000"/>
                </a:lnSpc>
                <a:spcBef>
                  <a:spcPts val="200"/>
                </a:spcBef>
              </a:pPr>
              <a:r>
                <a:rPr lang="en-US" sz="1400" dirty="0">
                  <a:solidFill>
                    <a:srgbClr val="CD28A5"/>
                  </a:solidFill>
                  <a:latin typeface="Arial Narrow" pitchFamily="112" charset="0"/>
                </a:rPr>
                <a:t>. </a:t>
              </a:r>
            </a:p>
          </p:txBody>
        </p:sp>
        <p:sp>
          <p:nvSpPr>
            <p:cNvPr id="61" name="Rectangle 70">
              <a:extLst>
                <a:ext uri="{FF2B5EF4-FFF2-40B4-BE49-F238E27FC236}">
                  <a16:creationId xmlns:a16="http://schemas.microsoft.com/office/drawing/2014/main" id="{3868B252-ACFA-4597-88E5-9EFBDFF95A72}"/>
                </a:ext>
              </a:extLst>
            </p:cNvPr>
            <p:cNvSpPr>
              <a:spLocks noChangeArrowheads="1"/>
            </p:cNvSpPr>
            <p:nvPr/>
          </p:nvSpPr>
          <p:spPr bwMode="auto">
            <a:xfrm>
              <a:off x="6856032" y="5185716"/>
              <a:ext cx="1148225" cy="932932"/>
            </a:xfrm>
            <a:prstGeom prst="rect">
              <a:avLst/>
            </a:prstGeom>
            <a:noFill/>
            <a:ln w="9525">
              <a:noFill/>
              <a:miter lim="800000"/>
              <a:headEnd/>
              <a:tailEnd/>
            </a:ln>
          </p:spPr>
          <p:txBody>
            <a:bodyPr lIns="45720" tIns="18288" rIns="27432" bIns="18288"/>
            <a:lstStyle/>
            <a:p>
              <a:pPr>
                <a:lnSpc>
                  <a:spcPct val="85000"/>
                </a:lnSpc>
                <a:spcBef>
                  <a:spcPts val="200"/>
                </a:spcBef>
              </a:pPr>
              <a:r>
                <a:rPr lang="en-US" sz="4000" b="1" dirty="0">
                  <a:solidFill>
                    <a:srgbClr val="CD28A5"/>
                  </a:solidFill>
                  <a:latin typeface="Arial Narrow" pitchFamily="34" charset="0"/>
                </a:rPr>
                <a:t>50%</a:t>
              </a:r>
            </a:p>
          </p:txBody>
        </p:sp>
        <p:sp>
          <p:nvSpPr>
            <p:cNvPr id="62" name="Rectangle 70">
              <a:extLst>
                <a:ext uri="{FF2B5EF4-FFF2-40B4-BE49-F238E27FC236}">
                  <a16:creationId xmlns:a16="http://schemas.microsoft.com/office/drawing/2014/main" id="{1A9CEB93-6245-4624-AB32-6512A263142B}"/>
                </a:ext>
              </a:extLst>
            </p:cNvPr>
            <p:cNvSpPr>
              <a:spLocks noChangeArrowheads="1"/>
            </p:cNvSpPr>
            <p:nvPr/>
          </p:nvSpPr>
          <p:spPr bwMode="auto">
            <a:xfrm>
              <a:off x="8894797" y="5042187"/>
              <a:ext cx="1580061" cy="1219989"/>
            </a:xfrm>
            <a:prstGeom prst="rect">
              <a:avLst/>
            </a:prstGeom>
            <a:noFill/>
            <a:ln w="9525">
              <a:noFill/>
              <a:miter lim="800000"/>
              <a:headEnd/>
              <a:tailEnd/>
            </a:ln>
          </p:spPr>
          <p:txBody>
            <a:bodyPr lIns="45720" tIns="18288" rIns="27432" bIns="18288"/>
            <a:lstStyle/>
            <a:p>
              <a:pPr lvl="0" algn="r">
                <a:lnSpc>
                  <a:spcPct val="85000"/>
                </a:lnSpc>
                <a:spcBef>
                  <a:spcPts val="200"/>
                </a:spcBef>
              </a:pPr>
              <a:r>
                <a:rPr lang="en-US" sz="1600" dirty="0">
                  <a:solidFill>
                    <a:schemeClr val="accent1"/>
                  </a:solidFill>
                  <a:latin typeface="Arial Narrow" pitchFamily="112" charset="0"/>
                </a:rPr>
                <a:t>Family history of  bipolar disorder increased the risk by </a:t>
              </a:r>
              <a:r>
                <a:rPr lang="en-US" sz="2000" b="1" dirty="0">
                  <a:solidFill>
                    <a:schemeClr val="accent1"/>
                  </a:solidFill>
                  <a:latin typeface="Arial Narrow" pitchFamily="34" charset="0"/>
                </a:rPr>
                <a:t>10x</a:t>
              </a:r>
              <a:endParaRPr lang="en-US" sz="2000" dirty="0">
                <a:solidFill>
                  <a:schemeClr val="accent1"/>
                </a:solidFill>
                <a:latin typeface="Arial Narrow" pitchFamily="112" charset="0"/>
              </a:endParaRPr>
            </a:p>
            <a:p>
              <a:pPr algn="r">
                <a:lnSpc>
                  <a:spcPct val="85000"/>
                </a:lnSpc>
                <a:spcBef>
                  <a:spcPts val="200"/>
                </a:spcBef>
              </a:pPr>
              <a:r>
                <a:rPr lang="en-US" sz="1600" dirty="0">
                  <a:solidFill>
                    <a:srgbClr val="CD28A5"/>
                  </a:solidFill>
                  <a:latin typeface="Arial Narrow" pitchFamily="112" charset="0"/>
                </a:rPr>
                <a:t>  </a:t>
              </a:r>
            </a:p>
          </p:txBody>
        </p:sp>
        <p:grpSp>
          <p:nvGrpSpPr>
            <p:cNvPr id="63" name="Group 62" descr="Family Icon Gray and Pink">
              <a:extLst>
                <a:ext uri="{FF2B5EF4-FFF2-40B4-BE49-F238E27FC236}">
                  <a16:creationId xmlns:a16="http://schemas.microsoft.com/office/drawing/2014/main" id="{9C8FABDF-75ED-44F9-9C11-EC681B98EF67}"/>
                </a:ext>
              </a:extLst>
            </p:cNvPr>
            <p:cNvGrpSpPr/>
            <p:nvPr/>
          </p:nvGrpSpPr>
          <p:grpSpPr>
            <a:xfrm>
              <a:off x="10744223" y="5185716"/>
              <a:ext cx="1004697" cy="757932"/>
              <a:chOff x="4191000" y="685800"/>
              <a:chExt cx="719451" cy="542746"/>
            </a:xfrm>
            <a:solidFill>
              <a:srgbClr val="E83CC9"/>
            </a:solidFill>
          </p:grpSpPr>
          <p:grpSp>
            <p:nvGrpSpPr>
              <p:cNvPr id="64" name="Group 63">
                <a:extLst>
                  <a:ext uri="{FF2B5EF4-FFF2-40B4-BE49-F238E27FC236}">
                    <a16:creationId xmlns:a16="http://schemas.microsoft.com/office/drawing/2014/main" id="{BCB96208-555E-40EC-A94F-F88334699B47}"/>
                  </a:ext>
                </a:extLst>
              </p:cNvPr>
              <p:cNvGrpSpPr/>
              <p:nvPr/>
            </p:nvGrpSpPr>
            <p:grpSpPr>
              <a:xfrm>
                <a:off x="4549596" y="685800"/>
                <a:ext cx="199086" cy="523785"/>
                <a:chOff x="4305301" y="4281488"/>
                <a:chExt cx="266700" cy="701675"/>
              </a:xfrm>
              <a:grpFill/>
            </p:grpSpPr>
            <p:sp>
              <p:nvSpPr>
                <p:cNvPr id="74" name="Freeform 6">
                  <a:extLst>
                    <a:ext uri="{FF2B5EF4-FFF2-40B4-BE49-F238E27FC236}">
                      <a16:creationId xmlns:a16="http://schemas.microsoft.com/office/drawing/2014/main" id="{7F489872-EA19-4EA2-A653-3B2789B4CC09}"/>
                    </a:ext>
                  </a:extLst>
                </p:cNvPr>
                <p:cNvSpPr>
                  <a:spLocks/>
                </p:cNvSpPr>
                <p:nvPr/>
              </p:nvSpPr>
              <p:spPr bwMode="auto">
                <a:xfrm>
                  <a:off x="4373563" y="4281488"/>
                  <a:ext cx="136525" cy="133350"/>
                </a:xfrm>
                <a:custGeom>
                  <a:avLst/>
                  <a:gdLst>
                    <a:gd name="T0" fmla="*/ 15 w 40"/>
                    <a:gd name="T1" fmla="*/ 4 h 39"/>
                    <a:gd name="T2" fmla="*/ 34 w 40"/>
                    <a:gd name="T3" fmla="*/ 25 h 39"/>
                    <a:gd name="T4" fmla="*/ 7 w 40"/>
                    <a:gd name="T5" fmla="*/ 30 h 39"/>
                    <a:gd name="T6" fmla="*/ 15 w 40"/>
                    <a:gd name="T7" fmla="*/ 4 h 39"/>
                  </a:gdLst>
                  <a:ahLst/>
                  <a:cxnLst>
                    <a:cxn ang="0">
                      <a:pos x="T0" y="T1"/>
                    </a:cxn>
                    <a:cxn ang="0">
                      <a:pos x="T2" y="T3"/>
                    </a:cxn>
                    <a:cxn ang="0">
                      <a:pos x="T4" y="T5"/>
                    </a:cxn>
                    <a:cxn ang="0">
                      <a:pos x="T6" y="T7"/>
                    </a:cxn>
                  </a:cxnLst>
                  <a:rect l="0" t="0" r="r" b="b"/>
                  <a:pathLst>
                    <a:path w="40" h="39">
                      <a:moveTo>
                        <a:pt x="15" y="4"/>
                      </a:moveTo>
                      <a:cubicBezTo>
                        <a:pt x="27" y="0"/>
                        <a:pt x="40" y="14"/>
                        <a:pt x="34" y="25"/>
                      </a:cubicBezTo>
                      <a:cubicBezTo>
                        <a:pt x="31" y="36"/>
                        <a:pt x="14" y="39"/>
                        <a:pt x="7" y="30"/>
                      </a:cubicBezTo>
                      <a:cubicBezTo>
                        <a:pt x="0" y="22"/>
                        <a:pt x="4" y="6"/>
                        <a:pt x="15" y="4"/>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75" name="Freeform 7">
                  <a:extLst>
                    <a:ext uri="{FF2B5EF4-FFF2-40B4-BE49-F238E27FC236}">
                      <a16:creationId xmlns:a16="http://schemas.microsoft.com/office/drawing/2014/main" id="{C4B1C14F-B641-447B-A3C0-4B8BFE05221A}"/>
                    </a:ext>
                  </a:extLst>
                </p:cNvPr>
                <p:cNvSpPr>
                  <a:spLocks/>
                </p:cNvSpPr>
                <p:nvPr/>
              </p:nvSpPr>
              <p:spPr bwMode="auto">
                <a:xfrm>
                  <a:off x="4305301" y="4406900"/>
                  <a:ext cx="266700" cy="576263"/>
                </a:xfrm>
                <a:custGeom>
                  <a:avLst/>
                  <a:gdLst>
                    <a:gd name="T0" fmla="*/ 10 w 78"/>
                    <a:gd name="T1" fmla="*/ 4 h 168"/>
                    <a:gd name="T2" fmla="*/ 43 w 78"/>
                    <a:gd name="T3" fmla="*/ 2 h 168"/>
                    <a:gd name="T4" fmla="*/ 71 w 78"/>
                    <a:gd name="T5" fmla="*/ 7 h 168"/>
                    <a:gd name="T6" fmla="*/ 78 w 78"/>
                    <a:gd name="T7" fmla="*/ 27 h 168"/>
                    <a:gd name="T8" fmla="*/ 78 w 78"/>
                    <a:gd name="T9" fmla="*/ 73 h 168"/>
                    <a:gd name="T10" fmla="*/ 72 w 78"/>
                    <a:gd name="T11" fmla="*/ 81 h 168"/>
                    <a:gd name="T12" fmla="*/ 64 w 78"/>
                    <a:gd name="T13" fmla="*/ 73 h 168"/>
                    <a:gd name="T14" fmla="*/ 64 w 78"/>
                    <a:gd name="T15" fmla="*/ 28 h 168"/>
                    <a:gd name="T16" fmla="*/ 59 w 78"/>
                    <a:gd name="T17" fmla="*/ 28 h 168"/>
                    <a:gd name="T18" fmla="*/ 59 w 78"/>
                    <a:gd name="T19" fmla="*/ 156 h 168"/>
                    <a:gd name="T20" fmla="*/ 41 w 78"/>
                    <a:gd name="T21" fmla="*/ 158 h 168"/>
                    <a:gd name="T22" fmla="*/ 41 w 78"/>
                    <a:gd name="T23" fmla="*/ 81 h 168"/>
                    <a:gd name="T24" fmla="*/ 37 w 78"/>
                    <a:gd name="T25" fmla="*/ 81 h 168"/>
                    <a:gd name="T26" fmla="*/ 37 w 78"/>
                    <a:gd name="T27" fmla="*/ 148 h 168"/>
                    <a:gd name="T28" fmla="*/ 35 w 78"/>
                    <a:gd name="T29" fmla="*/ 162 h 168"/>
                    <a:gd name="T30" fmla="*/ 18 w 78"/>
                    <a:gd name="T31" fmla="*/ 156 h 168"/>
                    <a:gd name="T32" fmla="*/ 18 w 78"/>
                    <a:gd name="T33" fmla="*/ 28 h 168"/>
                    <a:gd name="T34" fmla="*/ 14 w 78"/>
                    <a:gd name="T35" fmla="*/ 28 h 168"/>
                    <a:gd name="T36" fmla="*/ 14 w 78"/>
                    <a:gd name="T37" fmla="*/ 71 h 168"/>
                    <a:gd name="T38" fmla="*/ 6 w 78"/>
                    <a:gd name="T39" fmla="*/ 81 h 168"/>
                    <a:gd name="T40" fmla="*/ 0 w 78"/>
                    <a:gd name="T41" fmla="*/ 74 h 168"/>
                    <a:gd name="T42" fmla="*/ 0 w 78"/>
                    <a:gd name="T43" fmla="*/ 21 h 168"/>
                    <a:gd name="T44" fmla="*/ 10 w 78"/>
                    <a:gd name="T45" fmla="*/ 4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8" h="168">
                      <a:moveTo>
                        <a:pt x="10" y="4"/>
                      </a:moveTo>
                      <a:cubicBezTo>
                        <a:pt x="21" y="0"/>
                        <a:pt x="32" y="2"/>
                        <a:pt x="43" y="2"/>
                      </a:cubicBezTo>
                      <a:cubicBezTo>
                        <a:pt x="53" y="2"/>
                        <a:pt x="64" y="0"/>
                        <a:pt x="71" y="7"/>
                      </a:cubicBezTo>
                      <a:cubicBezTo>
                        <a:pt x="77" y="12"/>
                        <a:pt x="78" y="20"/>
                        <a:pt x="78" y="27"/>
                      </a:cubicBezTo>
                      <a:cubicBezTo>
                        <a:pt x="78" y="42"/>
                        <a:pt x="78" y="57"/>
                        <a:pt x="78" y="73"/>
                      </a:cubicBezTo>
                      <a:cubicBezTo>
                        <a:pt x="78" y="76"/>
                        <a:pt x="78" y="81"/>
                        <a:pt x="72" y="81"/>
                      </a:cubicBezTo>
                      <a:cubicBezTo>
                        <a:pt x="67" y="81"/>
                        <a:pt x="64" y="77"/>
                        <a:pt x="64" y="73"/>
                      </a:cubicBezTo>
                      <a:cubicBezTo>
                        <a:pt x="64" y="58"/>
                        <a:pt x="64" y="43"/>
                        <a:pt x="64" y="28"/>
                      </a:cubicBezTo>
                      <a:cubicBezTo>
                        <a:pt x="63" y="28"/>
                        <a:pt x="60" y="28"/>
                        <a:pt x="59" y="28"/>
                      </a:cubicBezTo>
                      <a:cubicBezTo>
                        <a:pt x="59" y="71"/>
                        <a:pt x="59" y="113"/>
                        <a:pt x="59" y="156"/>
                      </a:cubicBezTo>
                      <a:cubicBezTo>
                        <a:pt x="60" y="166"/>
                        <a:pt x="42" y="168"/>
                        <a:pt x="41" y="158"/>
                      </a:cubicBezTo>
                      <a:cubicBezTo>
                        <a:pt x="41" y="132"/>
                        <a:pt x="41" y="107"/>
                        <a:pt x="41" y="81"/>
                      </a:cubicBezTo>
                      <a:cubicBezTo>
                        <a:pt x="40" y="81"/>
                        <a:pt x="38" y="81"/>
                        <a:pt x="37" y="81"/>
                      </a:cubicBezTo>
                      <a:cubicBezTo>
                        <a:pt x="37" y="103"/>
                        <a:pt x="37" y="126"/>
                        <a:pt x="37" y="148"/>
                      </a:cubicBezTo>
                      <a:cubicBezTo>
                        <a:pt x="37" y="153"/>
                        <a:pt x="37" y="160"/>
                        <a:pt x="35" y="162"/>
                      </a:cubicBezTo>
                      <a:cubicBezTo>
                        <a:pt x="29" y="167"/>
                        <a:pt x="18" y="164"/>
                        <a:pt x="18" y="156"/>
                      </a:cubicBezTo>
                      <a:cubicBezTo>
                        <a:pt x="18" y="113"/>
                        <a:pt x="18" y="71"/>
                        <a:pt x="18" y="28"/>
                      </a:cubicBezTo>
                      <a:cubicBezTo>
                        <a:pt x="17" y="28"/>
                        <a:pt x="15" y="28"/>
                        <a:pt x="14" y="28"/>
                      </a:cubicBezTo>
                      <a:cubicBezTo>
                        <a:pt x="14" y="43"/>
                        <a:pt x="14" y="57"/>
                        <a:pt x="14" y="71"/>
                      </a:cubicBezTo>
                      <a:cubicBezTo>
                        <a:pt x="14" y="75"/>
                        <a:pt x="12" y="81"/>
                        <a:pt x="6" y="81"/>
                      </a:cubicBezTo>
                      <a:cubicBezTo>
                        <a:pt x="2" y="81"/>
                        <a:pt x="0" y="77"/>
                        <a:pt x="0" y="74"/>
                      </a:cubicBezTo>
                      <a:cubicBezTo>
                        <a:pt x="0" y="57"/>
                        <a:pt x="0" y="39"/>
                        <a:pt x="0" y="21"/>
                      </a:cubicBezTo>
                      <a:cubicBezTo>
                        <a:pt x="0" y="14"/>
                        <a:pt x="3" y="7"/>
                        <a:pt x="10" y="4"/>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65" name="Group 64">
                <a:extLst>
                  <a:ext uri="{FF2B5EF4-FFF2-40B4-BE49-F238E27FC236}">
                    <a16:creationId xmlns:a16="http://schemas.microsoft.com/office/drawing/2014/main" id="{C50D6AAF-8A3C-4811-8088-195B13EDBCC3}"/>
                  </a:ext>
                </a:extLst>
              </p:cNvPr>
              <p:cNvGrpSpPr/>
              <p:nvPr/>
            </p:nvGrpSpPr>
            <p:grpSpPr>
              <a:xfrm>
                <a:off x="4343400" y="692910"/>
                <a:ext cx="238192" cy="520230"/>
                <a:chOff x="4752976" y="4278313"/>
                <a:chExt cx="319088" cy="696912"/>
              </a:xfrm>
              <a:grpFill/>
            </p:grpSpPr>
            <p:sp>
              <p:nvSpPr>
                <p:cNvPr id="72" name="Freeform 5">
                  <a:extLst>
                    <a:ext uri="{FF2B5EF4-FFF2-40B4-BE49-F238E27FC236}">
                      <a16:creationId xmlns:a16="http://schemas.microsoft.com/office/drawing/2014/main" id="{84AD178E-BCAD-475A-9D22-ACD09ADE4B77}"/>
                    </a:ext>
                  </a:extLst>
                </p:cNvPr>
                <p:cNvSpPr>
                  <a:spLocks/>
                </p:cNvSpPr>
                <p:nvPr/>
              </p:nvSpPr>
              <p:spPr bwMode="auto">
                <a:xfrm>
                  <a:off x="4835526" y="4278313"/>
                  <a:ext cx="133350" cy="133350"/>
                </a:xfrm>
                <a:custGeom>
                  <a:avLst/>
                  <a:gdLst>
                    <a:gd name="T0" fmla="*/ 17 w 39"/>
                    <a:gd name="T1" fmla="*/ 3 h 39"/>
                    <a:gd name="T2" fmla="*/ 37 w 39"/>
                    <a:gd name="T3" fmla="*/ 21 h 39"/>
                    <a:gd name="T4" fmla="*/ 8 w 39"/>
                    <a:gd name="T5" fmla="*/ 28 h 39"/>
                    <a:gd name="T6" fmla="*/ 17 w 39"/>
                    <a:gd name="T7" fmla="*/ 3 h 39"/>
                  </a:gdLst>
                  <a:ahLst/>
                  <a:cxnLst>
                    <a:cxn ang="0">
                      <a:pos x="T0" y="T1"/>
                    </a:cxn>
                    <a:cxn ang="0">
                      <a:pos x="T2" y="T3"/>
                    </a:cxn>
                    <a:cxn ang="0">
                      <a:pos x="T4" y="T5"/>
                    </a:cxn>
                    <a:cxn ang="0">
                      <a:pos x="T6" y="T7"/>
                    </a:cxn>
                  </a:cxnLst>
                  <a:rect l="0" t="0" r="r" b="b"/>
                  <a:pathLst>
                    <a:path w="39" h="39">
                      <a:moveTo>
                        <a:pt x="17" y="3"/>
                      </a:moveTo>
                      <a:cubicBezTo>
                        <a:pt x="28" y="0"/>
                        <a:pt x="39" y="10"/>
                        <a:pt x="37" y="21"/>
                      </a:cubicBezTo>
                      <a:cubicBezTo>
                        <a:pt x="36" y="35"/>
                        <a:pt x="15" y="39"/>
                        <a:pt x="8" y="28"/>
                      </a:cubicBezTo>
                      <a:cubicBezTo>
                        <a:pt x="0" y="19"/>
                        <a:pt x="6" y="5"/>
                        <a:pt x="17" y="3"/>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0">
                  <a:extLst>
                    <a:ext uri="{FF2B5EF4-FFF2-40B4-BE49-F238E27FC236}">
                      <a16:creationId xmlns:a16="http://schemas.microsoft.com/office/drawing/2014/main" id="{28335AFC-BF26-48C3-A672-863BD7AC3A17}"/>
                    </a:ext>
                  </a:extLst>
                </p:cNvPr>
                <p:cNvSpPr>
                  <a:spLocks/>
                </p:cNvSpPr>
                <p:nvPr/>
              </p:nvSpPr>
              <p:spPr bwMode="auto">
                <a:xfrm>
                  <a:off x="4752976" y="4406900"/>
                  <a:ext cx="319088" cy="568325"/>
                </a:xfrm>
                <a:custGeom>
                  <a:avLst/>
                  <a:gdLst>
                    <a:gd name="T0" fmla="*/ 19 w 93"/>
                    <a:gd name="T1" fmla="*/ 7 h 166"/>
                    <a:gd name="T2" fmla="*/ 49 w 93"/>
                    <a:gd name="T3" fmla="*/ 2 h 166"/>
                    <a:gd name="T4" fmla="*/ 72 w 93"/>
                    <a:gd name="T5" fmla="*/ 10 h 166"/>
                    <a:gd name="T6" fmla="*/ 84 w 93"/>
                    <a:gd name="T7" fmla="*/ 43 h 166"/>
                    <a:gd name="T8" fmla="*/ 89 w 93"/>
                    <a:gd name="T9" fmla="*/ 71 h 166"/>
                    <a:gd name="T10" fmla="*/ 77 w 93"/>
                    <a:gd name="T11" fmla="*/ 67 h 166"/>
                    <a:gd name="T12" fmla="*/ 65 w 93"/>
                    <a:gd name="T13" fmla="*/ 28 h 166"/>
                    <a:gd name="T14" fmla="*/ 61 w 93"/>
                    <a:gd name="T15" fmla="*/ 23 h 166"/>
                    <a:gd name="T16" fmla="*/ 82 w 93"/>
                    <a:gd name="T17" fmla="*/ 100 h 166"/>
                    <a:gd name="T18" fmla="*/ 63 w 93"/>
                    <a:gd name="T19" fmla="*/ 100 h 166"/>
                    <a:gd name="T20" fmla="*/ 63 w 93"/>
                    <a:gd name="T21" fmla="*/ 156 h 166"/>
                    <a:gd name="T22" fmla="*/ 55 w 93"/>
                    <a:gd name="T23" fmla="*/ 164 h 166"/>
                    <a:gd name="T24" fmla="*/ 48 w 93"/>
                    <a:gd name="T25" fmla="*/ 156 h 166"/>
                    <a:gd name="T26" fmla="*/ 48 w 93"/>
                    <a:gd name="T27" fmla="*/ 100 h 166"/>
                    <a:gd name="T28" fmla="*/ 43 w 93"/>
                    <a:gd name="T29" fmla="*/ 100 h 166"/>
                    <a:gd name="T30" fmla="*/ 43 w 93"/>
                    <a:gd name="T31" fmla="*/ 158 h 166"/>
                    <a:gd name="T32" fmla="*/ 29 w 93"/>
                    <a:gd name="T33" fmla="*/ 158 h 166"/>
                    <a:gd name="T34" fmla="*/ 28 w 93"/>
                    <a:gd name="T35" fmla="*/ 100 h 166"/>
                    <a:gd name="T36" fmla="*/ 9 w 93"/>
                    <a:gd name="T37" fmla="*/ 100 h 166"/>
                    <a:gd name="T38" fmla="*/ 28 w 93"/>
                    <a:gd name="T39" fmla="*/ 24 h 166"/>
                    <a:gd name="T40" fmla="*/ 25 w 93"/>
                    <a:gd name="T41" fmla="*/ 26 h 166"/>
                    <a:gd name="T42" fmla="*/ 13 w 93"/>
                    <a:gd name="T43" fmla="*/ 67 h 166"/>
                    <a:gd name="T44" fmla="*/ 0 w 93"/>
                    <a:gd name="T45" fmla="*/ 66 h 166"/>
                    <a:gd name="T46" fmla="*/ 8 w 93"/>
                    <a:gd name="T47" fmla="*/ 36 h 166"/>
                    <a:gd name="T48" fmla="*/ 19 w 93"/>
                    <a:gd name="T49" fmla="*/ 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3" h="166">
                      <a:moveTo>
                        <a:pt x="19" y="7"/>
                      </a:moveTo>
                      <a:cubicBezTo>
                        <a:pt x="27" y="0"/>
                        <a:pt x="39" y="3"/>
                        <a:pt x="49" y="2"/>
                      </a:cubicBezTo>
                      <a:cubicBezTo>
                        <a:pt x="58" y="1"/>
                        <a:pt x="68" y="2"/>
                        <a:pt x="72" y="10"/>
                      </a:cubicBezTo>
                      <a:cubicBezTo>
                        <a:pt x="78" y="20"/>
                        <a:pt x="80" y="32"/>
                        <a:pt x="84" y="43"/>
                      </a:cubicBezTo>
                      <a:cubicBezTo>
                        <a:pt x="90" y="59"/>
                        <a:pt x="93" y="68"/>
                        <a:pt x="89" y="71"/>
                      </a:cubicBezTo>
                      <a:cubicBezTo>
                        <a:pt x="85" y="73"/>
                        <a:pt x="79" y="72"/>
                        <a:pt x="77" y="67"/>
                      </a:cubicBezTo>
                      <a:cubicBezTo>
                        <a:pt x="72" y="54"/>
                        <a:pt x="69" y="41"/>
                        <a:pt x="65" y="28"/>
                      </a:cubicBezTo>
                      <a:cubicBezTo>
                        <a:pt x="64" y="25"/>
                        <a:pt x="62" y="24"/>
                        <a:pt x="61" y="23"/>
                      </a:cubicBezTo>
                      <a:cubicBezTo>
                        <a:pt x="67" y="49"/>
                        <a:pt x="75" y="74"/>
                        <a:pt x="82" y="100"/>
                      </a:cubicBezTo>
                      <a:cubicBezTo>
                        <a:pt x="76" y="100"/>
                        <a:pt x="69" y="100"/>
                        <a:pt x="63" y="100"/>
                      </a:cubicBezTo>
                      <a:cubicBezTo>
                        <a:pt x="63" y="119"/>
                        <a:pt x="63" y="137"/>
                        <a:pt x="63" y="156"/>
                      </a:cubicBezTo>
                      <a:cubicBezTo>
                        <a:pt x="63" y="160"/>
                        <a:pt x="60" y="165"/>
                        <a:pt x="55" y="164"/>
                      </a:cubicBezTo>
                      <a:cubicBezTo>
                        <a:pt x="51" y="165"/>
                        <a:pt x="47" y="160"/>
                        <a:pt x="48" y="156"/>
                      </a:cubicBezTo>
                      <a:cubicBezTo>
                        <a:pt x="48" y="137"/>
                        <a:pt x="48" y="119"/>
                        <a:pt x="48" y="100"/>
                      </a:cubicBezTo>
                      <a:cubicBezTo>
                        <a:pt x="47" y="100"/>
                        <a:pt x="44" y="100"/>
                        <a:pt x="43" y="100"/>
                      </a:cubicBezTo>
                      <a:cubicBezTo>
                        <a:pt x="43" y="119"/>
                        <a:pt x="44" y="139"/>
                        <a:pt x="43" y="158"/>
                      </a:cubicBezTo>
                      <a:cubicBezTo>
                        <a:pt x="42" y="166"/>
                        <a:pt x="29" y="166"/>
                        <a:pt x="29" y="158"/>
                      </a:cubicBezTo>
                      <a:cubicBezTo>
                        <a:pt x="28" y="139"/>
                        <a:pt x="29" y="119"/>
                        <a:pt x="28" y="100"/>
                      </a:cubicBezTo>
                      <a:cubicBezTo>
                        <a:pt x="22" y="100"/>
                        <a:pt x="15" y="100"/>
                        <a:pt x="9" y="100"/>
                      </a:cubicBezTo>
                      <a:cubicBezTo>
                        <a:pt x="15" y="75"/>
                        <a:pt x="22" y="49"/>
                        <a:pt x="28" y="24"/>
                      </a:cubicBezTo>
                      <a:cubicBezTo>
                        <a:pt x="27" y="24"/>
                        <a:pt x="26" y="25"/>
                        <a:pt x="25" y="26"/>
                      </a:cubicBezTo>
                      <a:cubicBezTo>
                        <a:pt x="20" y="39"/>
                        <a:pt x="18" y="54"/>
                        <a:pt x="13" y="67"/>
                      </a:cubicBezTo>
                      <a:cubicBezTo>
                        <a:pt x="11" y="74"/>
                        <a:pt x="0" y="73"/>
                        <a:pt x="0" y="66"/>
                      </a:cubicBezTo>
                      <a:cubicBezTo>
                        <a:pt x="1" y="56"/>
                        <a:pt x="5" y="46"/>
                        <a:pt x="8" y="36"/>
                      </a:cubicBezTo>
                      <a:cubicBezTo>
                        <a:pt x="11" y="26"/>
                        <a:pt x="12" y="15"/>
                        <a:pt x="19" y="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66" name="Group 65">
                <a:extLst>
                  <a:ext uri="{FF2B5EF4-FFF2-40B4-BE49-F238E27FC236}">
                    <a16:creationId xmlns:a16="http://schemas.microsoft.com/office/drawing/2014/main" id="{B360AE05-B415-454C-971F-B43E8D90B32C}"/>
                  </a:ext>
                </a:extLst>
              </p:cNvPr>
              <p:cNvGrpSpPr/>
              <p:nvPr/>
            </p:nvGrpSpPr>
            <p:grpSpPr>
              <a:xfrm>
                <a:off x="4191000" y="895551"/>
                <a:ext cx="145760" cy="321145"/>
                <a:chOff x="3541713" y="4346575"/>
                <a:chExt cx="195263" cy="430213"/>
              </a:xfrm>
              <a:grpFill/>
            </p:grpSpPr>
            <p:sp>
              <p:nvSpPr>
                <p:cNvPr id="70" name="Freeform 8">
                  <a:extLst>
                    <a:ext uri="{FF2B5EF4-FFF2-40B4-BE49-F238E27FC236}">
                      <a16:creationId xmlns:a16="http://schemas.microsoft.com/office/drawing/2014/main" id="{B8522993-C5B3-4120-8ACB-0C6BD9D5823A}"/>
                    </a:ext>
                  </a:extLst>
                </p:cNvPr>
                <p:cNvSpPr>
                  <a:spLocks/>
                </p:cNvSpPr>
                <p:nvPr/>
              </p:nvSpPr>
              <p:spPr bwMode="auto">
                <a:xfrm>
                  <a:off x="3571876" y="4346575"/>
                  <a:ext cx="138113" cy="133350"/>
                </a:xfrm>
                <a:custGeom>
                  <a:avLst/>
                  <a:gdLst>
                    <a:gd name="T0" fmla="*/ 16 w 40"/>
                    <a:gd name="T1" fmla="*/ 3 h 39"/>
                    <a:gd name="T2" fmla="*/ 35 w 40"/>
                    <a:gd name="T3" fmla="*/ 24 h 39"/>
                    <a:gd name="T4" fmla="*/ 8 w 40"/>
                    <a:gd name="T5" fmla="*/ 29 h 39"/>
                    <a:gd name="T6" fmla="*/ 16 w 40"/>
                    <a:gd name="T7" fmla="*/ 3 h 39"/>
                  </a:gdLst>
                  <a:ahLst/>
                  <a:cxnLst>
                    <a:cxn ang="0">
                      <a:pos x="T0" y="T1"/>
                    </a:cxn>
                    <a:cxn ang="0">
                      <a:pos x="T2" y="T3"/>
                    </a:cxn>
                    <a:cxn ang="0">
                      <a:pos x="T4" y="T5"/>
                    </a:cxn>
                    <a:cxn ang="0">
                      <a:pos x="T6" y="T7"/>
                    </a:cxn>
                  </a:cxnLst>
                  <a:rect l="0" t="0" r="r" b="b"/>
                  <a:pathLst>
                    <a:path w="40" h="39">
                      <a:moveTo>
                        <a:pt x="16" y="3"/>
                      </a:moveTo>
                      <a:cubicBezTo>
                        <a:pt x="28" y="0"/>
                        <a:pt x="40" y="13"/>
                        <a:pt x="35" y="24"/>
                      </a:cubicBezTo>
                      <a:cubicBezTo>
                        <a:pt x="32" y="36"/>
                        <a:pt x="15" y="39"/>
                        <a:pt x="8" y="29"/>
                      </a:cubicBezTo>
                      <a:cubicBezTo>
                        <a:pt x="0" y="21"/>
                        <a:pt x="5" y="6"/>
                        <a:pt x="16" y="3"/>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71" name="Freeform 9">
                  <a:extLst>
                    <a:ext uri="{FF2B5EF4-FFF2-40B4-BE49-F238E27FC236}">
                      <a16:creationId xmlns:a16="http://schemas.microsoft.com/office/drawing/2014/main" id="{743604EF-1571-4A56-9648-A5BB570432D0}"/>
                    </a:ext>
                  </a:extLst>
                </p:cNvPr>
                <p:cNvSpPr>
                  <a:spLocks/>
                </p:cNvSpPr>
                <p:nvPr/>
              </p:nvSpPr>
              <p:spPr bwMode="auto">
                <a:xfrm>
                  <a:off x="3541713" y="4471988"/>
                  <a:ext cx="195263" cy="304800"/>
                </a:xfrm>
                <a:custGeom>
                  <a:avLst/>
                  <a:gdLst>
                    <a:gd name="T0" fmla="*/ 7 w 57"/>
                    <a:gd name="T1" fmla="*/ 3 h 89"/>
                    <a:gd name="T2" fmla="*/ 32 w 57"/>
                    <a:gd name="T3" fmla="*/ 1 h 89"/>
                    <a:gd name="T4" fmla="*/ 53 w 57"/>
                    <a:gd name="T5" fmla="*/ 5 h 89"/>
                    <a:gd name="T6" fmla="*/ 57 w 57"/>
                    <a:gd name="T7" fmla="*/ 20 h 89"/>
                    <a:gd name="T8" fmla="*/ 57 w 57"/>
                    <a:gd name="T9" fmla="*/ 40 h 89"/>
                    <a:gd name="T10" fmla="*/ 53 w 57"/>
                    <a:gd name="T11" fmla="*/ 46 h 89"/>
                    <a:gd name="T12" fmla="*/ 47 w 57"/>
                    <a:gd name="T13" fmla="*/ 40 h 89"/>
                    <a:gd name="T14" fmla="*/ 47 w 57"/>
                    <a:gd name="T15" fmla="*/ 21 h 89"/>
                    <a:gd name="T16" fmla="*/ 43 w 57"/>
                    <a:gd name="T17" fmla="*/ 21 h 89"/>
                    <a:gd name="T18" fmla="*/ 43 w 57"/>
                    <a:gd name="T19" fmla="*/ 80 h 89"/>
                    <a:gd name="T20" fmla="*/ 30 w 57"/>
                    <a:gd name="T21" fmla="*/ 81 h 89"/>
                    <a:gd name="T22" fmla="*/ 30 w 57"/>
                    <a:gd name="T23" fmla="*/ 46 h 89"/>
                    <a:gd name="T24" fmla="*/ 27 w 57"/>
                    <a:gd name="T25" fmla="*/ 46 h 89"/>
                    <a:gd name="T26" fmla="*/ 27 w 57"/>
                    <a:gd name="T27" fmla="*/ 68 h 89"/>
                    <a:gd name="T28" fmla="*/ 25 w 57"/>
                    <a:gd name="T29" fmla="*/ 84 h 89"/>
                    <a:gd name="T30" fmla="*/ 13 w 57"/>
                    <a:gd name="T31" fmla="*/ 80 h 89"/>
                    <a:gd name="T32" fmla="*/ 13 w 57"/>
                    <a:gd name="T33" fmla="*/ 21 h 89"/>
                    <a:gd name="T34" fmla="*/ 10 w 57"/>
                    <a:gd name="T35" fmla="*/ 21 h 89"/>
                    <a:gd name="T36" fmla="*/ 10 w 57"/>
                    <a:gd name="T37" fmla="*/ 39 h 89"/>
                    <a:gd name="T38" fmla="*/ 4 w 57"/>
                    <a:gd name="T39" fmla="*/ 46 h 89"/>
                    <a:gd name="T40" fmla="*/ 0 w 57"/>
                    <a:gd name="T41" fmla="*/ 41 h 89"/>
                    <a:gd name="T42" fmla="*/ 0 w 57"/>
                    <a:gd name="T43" fmla="*/ 15 h 89"/>
                    <a:gd name="T44" fmla="*/ 7 w 57"/>
                    <a:gd name="T45" fmla="*/ 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7" h="89">
                      <a:moveTo>
                        <a:pt x="7" y="3"/>
                      </a:moveTo>
                      <a:cubicBezTo>
                        <a:pt x="15" y="0"/>
                        <a:pt x="23" y="1"/>
                        <a:pt x="32" y="1"/>
                      </a:cubicBezTo>
                      <a:cubicBezTo>
                        <a:pt x="39" y="1"/>
                        <a:pt x="47" y="0"/>
                        <a:pt x="53" y="5"/>
                      </a:cubicBezTo>
                      <a:cubicBezTo>
                        <a:pt x="57" y="9"/>
                        <a:pt x="57" y="15"/>
                        <a:pt x="57" y="20"/>
                      </a:cubicBezTo>
                      <a:cubicBezTo>
                        <a:pt x="57" y="31"/>
                        <a:pt x="57" y="29"/>
                        <a:pt x="57" y="40"/>
                      </a:cubicBezTo>
                      <a:cubicBezTo>
                        <a:pt x="57" y="43"/>
                        <a:pt x="57" y="45"/>
                        <a:pt x="53" y="46"/>
                      </a:cubicBezTo>
                      <a:cubicBezTo>
                        <a:pt x="49" y="47"/>
                        <a:pt x="47" y="43"/>
                        <a:pt x="47" y="40"/>
                      </a:cubicBezTo>
                      <a:cubicBezTo>
                        <a:pt x="47" y="29"/>
                        <a:pt x="47" y="32"/>
                        <a:pt x="47" y="21"/>
                      </a:cubicBezTo>
                      <a:cubicBezTo>
                        <a:pt x="46" y="21"/>
                        <a:pt x="44" y="21"/>
                        <a:pt x="43" y="21"/>
                      </a:cubicBezTo>
                      <a:cubicBezTo>
                        <a:pt x="43" y="52"/>
                        <a:pt x="44" y="48"/>
                        <a:pt x="43" y="80"/>
                      </a:cubicBezTo>
                      <a:cubicBezTo>
                        <a:pt x="44" y="87"/>
                        <a:pt x="31" y="89"/>
                        <a:pt x="30" y="81"/>
                      </a:cubicBezTo>
                      <a:cubicBezTo>
                        <a:pt x="30" y="62"/>
                        <a:pt x="30" y="65"/>
                        <a:pt x="30" y="46"/>
                      </a:cubicBezTo>
                      <a:cubicBezTo>
                        <a:pt x="29" y="46"/>
                        <a:pt x="28" y="46"/>
                        <a:pt x="27" y="46"/>
                      </a:cubicBezTo>
                      <a:cubicBezTo>
                        <a:pt x="27" y="63"/>
                        <a:pt x="27" y="52"/>
                        <a:pt x="27" y="68"/>
                      </a:cubicBezTo>
                      <a:cubicBezTo>
                        <a:pt x="27" y="72"/>
                        <a:pt x="27" y="83"/>
                        <a:pt x="25" y="84"/>
                      </a:cubicBezTo>
                      <a:cubicBezTo>
                        <a:pt x="21" y="88"/>
                        <a:pt x="13" y="86"/>
                        <a:pt x="13" y="80"/>
                      </a:cubicBezTo>
                      <a:cubicBezTo>
                        <a:pt x="13" y="48"/>
                        <a:pt x="13" y="53"/>
                        <a:pt x="13" y="21"/>
                      </a:cubicBezTo>
                      <a:cubicBezTo>
                        <a:pt x="12" y="21"/>
                        <a:pt x="11" y="21"/>
                        <a:pt x="10" y="21"/>
                      </a:cubicBezTo>
                      <a:cubicBezTo>
                        <a:pt x="10" y="31"/>
                        <a:pt x="10" y="28"/>
                        <a:pt x="10" y="39"/>
                      </a:cubicBezTo>
                      <a:cubicBezTo>
                        <a:pt x="10" y="42"/>
                        <a:pt x="9" y="46"/>
                        <a:pt x="4" y="46"/>
                      </a:cubicBezTo>
                      <a:cubicBezTo>
                        <a:pt x="1" y="46"/>
                        <a:pt x="0" y="44"/>
                        <a:pt x="0" y="41"/>
                      </a:cubicBezTo>
                      <a:cubicBezTo>
                        <a:pt x="0" y="28"/>
                        <a:pt x="0" y="29"/>
                        <a:pt x="0" y="15"/>
                      </a:cubicBezTo>
                      <a:cubicBezTo>
                        <a:pt x="0" y="10"/>
                        <a:pt x="2" y="5"/>
                        <a:pt x="7" y="3"/>
                      </a:cubicBezTo>
                      <a:close/>
                    </a:path>
                  </a:pathLst>
                </a:custGeom>
                <a:solidFill>
                  <a:schemeClr val="bg1">
                    <a:lumMod val="75000"/>
                  </a:schemeClr>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67" name="Group 66">
                <a:extLst>
                  <a:ext uri="{FF2B5EF4-FFF2-40B4-BE49-F238E27FC236}">
                    <a16:creationId xmlns:a16="http://schemas.microsoft.com/office/drawing/2014/main" id="{6510D6BE-CC9E-410C-B357-451FF6AD41CB}"/>
                  </a:ext>
                </a:extLst>
              </p:cNvPr>
              <p:cNvGrpSpPr/>
              <p:nvPr/>
            </p:nvGrpSpPr>
            <p:grpSpPr>
              <a:xfrm>
                <a:off x="4724400" y="907401"/>
                <a:ext cx="186051" cy="321145"/>
                <a:chOff x="3757613" y="4349750"/>
                <a:chExt cx="249238" cy="430213"/>
              </a:xfrm>
              <a:grpFill/>
            </p:grpSpPr>
            <p:sp>
              <p:nvSpPr>
                <p:cNvPr id="68" name="Freeform 11">
                  <a:extLst>
                    <a:ext uri="{FF2B5EF4-FFF2-40B4-BE49-F238E27FC236}">
                      <a16:creationId xmlns:a16="http://schemas.microsoft.com/office/drawing/2014/main" id="{6B867699-FDFB-4735-9913-2BC1141E9A35}"/>
                    </a:ext>
                  </a:extLst>
                </p:cNvPr>
                <p:cNvSpPr>
                  <a:spLocks/>
                </p:cNvSpPr>
                <p:nvPr/>
              </p:nvSpPr>
              <p:spPr bwMode="auto">
                <a:xfrm>
                  <a:off x="3808413" y="4349750"/>
                  <a:ext cx="133350" cy="133350"/>
                </a:xfrm>
                <a:custGeom>
                  <a:avLst/>
                  <a:gdLst>
                    <a:gd name="T0" fmla="*/ 18 w 39"/>
                    <a:gd name="T1" fmla="*/ 2 h 39"/>
                    <a:gd name="T2" fmla="*/ 37 w 39"/>
                    <a:gd name="T3" fmla="*/ 21 h 39"/>
                    <a:gd name="T4" fmla="*/ 8 w 39"/>
                    <a:gd name="T5" fmla="*/ 28 h 39"/>
                    <a:gd name="T6" fmla="*/ 18 w 39"/>
                    <a:gd name="T7" fmla="*/ 2 h 39"/>
                  </a:gdLst>
                  <a:ahLst/>
                  <a:cxnLst>
                    <a:cxn ang="0">
                      <a:pos x="T0" y="T1"/>
                    </a:cxn>
                    <a:cxn ang="0">
                      <a:pos x="T2" y="T3"/>
                    </a:cxn>
                    <a:cxn ang="0">
                      <a:pos x="T4" y="T5"/>
                    </a:cxn>
                    <a:cxn ang="0">
                      <a:pos x="T6" y="T7"/>
                    </a:cxn>
                  </a:cxnLst>
                  <a:rect l="0" t="0" r="r" b="b"/>
                  <a:pathLst>
                    <a:path w="39" h="39">
                      <a:moveTo>
                        <a:pt x="18" y="2"/>
                      </a:moveTo>
                      <a:cubicBezTo>
                        <a:pt x="28" y="0"/>
                        <a:pt x="39" y="10"/>
                        <a:pt x="37" y="21"/>
                      </a:cubicBezTo>
                      <a:cubicBezTo>
                        <a:pt x="36" y="35"/>
                        <a:pt x="16" y="39"/>
                        <a:pt x="8" y="28"/>
                      </a:cubicBezTo>
                      <a:cubicBezTo>
                        <a:pt x="0" y="19"/>
                        <a:pt x="7" y="4"/>
                        <a:pt x="18" y="2"/>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2">
                  <a:extLst>
                    <a:ext uri="{FF2B5EF4-FFF2-40B4-BE49-F238E27FC236}">
                      <a16:creationId xmlns:a16="http://schemas.microsoft.com/office/drawing/2014/main" id="{4BBA7283-FB68-4E16-89B9-19CDE74644F1}"/>
                    </a:ext>
                  </a:extLst>
                </p:cNvPr>
                <p:cNvSpPr>
                  <a:spLocks/>
                </p:cNvSpPr>
                <p:nvPr/>
              </p:nvSpPr>
              <p:spPr bwMode="auto">
                <a:xfrm>
                  <a:off x="3757613" y="4468813"/>
                  <a:ext cx="249238" cy="311150"/>
                </a:xfrm>
                <a:custGeom>
                  <a:avLst/>
                  <a:gdLst>
                    <a:gd name="T0" fmla="*/ 14 w 73"/>
                    <a:gd name="T1" fmla="*/ 7 h 91"/>
                    <a:gd name="T2" fmla="*/ 39 w 73"/>
                    <a:gd name="T3" fmla="*/ 2 h 91"/>
                    <a:gd name="T4" fmla="*/ 59 w 73"/>
                    <a:gd name="T5" fmla="*/ 9 h 91"/>
                    <a:gd name="T6" fmla="*/ 69 w 73"/>
                    <a:gd name="T7" fmla="*/ 37 h 91"/>
                    <a:gd name="T8" fmla="*/ 70 w 73"/>
                    <a:gd name="T9" fmla="*/ 51 h 91"/>
                    <a:gd name="T10" fmla="*/ 60 w 73"/>
                    <a:gd name="T11" fmla="*/ 48 h 91"/>
                    <a:gd name="T12" fmla="*/ 52 w 73"/>
                    <a:gd name="T13" fmla="*/ 24 h 91"/>
                    <a:gd name="T14" fmla="*/ 49 w 73"/>
                    <a:gd name="T15" fmla="*/ 20 h 91"/>
                    <a:gd name="T16" fmla="*/ 60 w 73"/>
                    <a:gd name="T17" fmla="*/ 57 h 91"/>
                    <a:gd name="T18" fmla="*/ 51 w 73"/>
                    <a:gd name="T19" fmla="*/ 57 h 91"/>
                    <a:gd name="T20" fmla="*/ 51 w 73"/>
                    <a:gd name="T21" fmla="*/ 81 h 91"/>
                    <a:gd name="T22" fmla="*/ 45 w 73"/>
                    <a:gd name="T23" fmla="*/ 89 h 91"/>
                    <a:gd name="T24" fmla="*/ 38 w 73"/>
                    <a:gd name="T25" fmla="*/ 82 h 91"/>
                    <a:gd name="T26" fmla="*/ 38 w 73"/>
                    <a:gd name="T27" fmla="*/ 57 h 91"/>
                    <a:gd name="T28" fmla="*/ 34 w 73"/>
                    <a:gd name="T29" fmla="*/ 57 h 91"/>
                    <a:gd name="T30" fmla="*/ 34 w 73"/>
                    <a:gd name="T31" fmla="*/ 83 h 91"/>
                    <a:gd name="T32" fmla="*/ 22 w 73"/>
                    <a:gd name="T33" fmla="*/ 83 h 91"/>
                    <a:gd name="T34" fmla="*/ 22 w 73"/>
                    <a:gd name="T35" fmla="*/ 57 h 91"/>
                    <a:gd name="T36" fmla="*/ 12 w 73"/>
                    <a:gd name="T37" fmla="*/ 57 h 91"/>
                    <a:gd name="T38" fmla="*/ 21 w 73"/>
                    <a:gd name="T39" fmla="*/ 21 h 91"/>
                    <a:gd name="T40" fmla="*/ 19 w 73"/>
                    <a:gd name="T41" fmla="*/ 22 h 91"/>
                    <a:gd name="T42" fmla="*/ 12 w 73"/>
                    <a:gd name="T43" fmla="*/ 48 h 91"/>
                    <a:gd name="T44" fmla="*/ 1 w 73"/>
                    <a:gd name="T45" fmla="*/ 47 h 91"/>
                    <a:gd name="T46" fmla="*/ 4 w 73"/>
                    <a:gd name="T47" fmla="*/ 31 h 91"/>
                    <a:gd name="T48" fmla="*/ 14 w 73"/>
                    <a:gd name="T49" fmla="*/ 7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3" h="91">
                      <a:moveTo>
                        <a:pt x="14" y="7"/>
                      </a:moveTo>
                      <a:cubicBezTo>
                        <a:pt x="21" y="0"/>
                        <a:pt x="31" y="3"/>
                        <a:pt x="39" y="2"/>
                      </a:cubicBezTo>
                      <a:cubicBezTo>
                        <a:pt x="46" y="2"/>
                        <a:pt x="55" y="3"/>
                        <a:pt x="59" y="9"/>
                      </a:cubicBezTo>
                      <a:cubicBezTo>
                        <a:pt x="64" y="18"/>
                        <a:pt x="65" y="27"/>
                        <a:pt x="69" y="37"/>
                      </a:cubicBezTo>
                      <a:cubicBezTo>
                        <a:pt x="71" y="43"/>
                        <a:pt x="73" y="48"/>
                        <a:pt x="70" y="51"/>
                      </a:cubicBezTo>
                      <a:cubicBezTo>
                        <a:pt x="67" y="53"/>
                        <a:pt x="62" y="52"/>
                        <a:pt x="60" y="48"/>
                      </a:cubicBezTo>
                      <a:cubicBezTo>
                        <a:pt x="56" y="37"/>
                        <a:pt x="56" y="35"/>
                        <a:pt x="52" y="24"/>
                      </a:cubicBezTo>
                      <a:cubicBezTo>
                        <a:pt x="52" y="22"/>
                        <a:pt x="50" y="21"/>
                        <a:pt x="49" y="20"/>
                      </a:cubicBezTo>
                      <a:cubicBezTo>
                        <a:pt x="60" y="57"/>
                        <a:pt x="60" y="57"/>
                        <a:pt x="60" y="57"/>
                      </a:cubicBezTo>
                      <a:cubicBezTo>
                        <a:pt x="60" y="57"/>
                        <a:pt x="56" y="57"/>
                        <a:pt x="51" y="57"/>
                      </a:cubicBezTo>
                      <a:cubicBezTo>
                        <a:pt x="51" y="73"/>
                        <a:pt x="51" y="66"/>
                        <a:pt x="51" y="81"/>
                      </a:cubicBezTo>
                      <a:cubicBezTo>
                        <a:pt x="51" y="85"/>
                        <a:pt x="48" y="89"/>
                        <a:pt x="45" y="89"/>
                      </a:cubicBezTo>
                      <a:cubicBezTo>
                        <a:pt x="41" y="89"/>
                        <a:pt x="38" y="85"/>
                        <a:pt x="38" y="82"/>
                      </a:cubicBezTo>
                      <a:cubicBezTo>
                        <a:pt x="38" y="66"/>
                        <a:pt x="38" y="73"/>
                        <a:pt x="38" y="57"/>
                      </a:cubicBezTo>
                      <a:cubicBezTo>
                        <a:pt x="37" y="57"/>
                        <a:pt x="35" y="57"/>
                        <a:pt x="34" y="57"/>
                      </a:cubicBezTo>
                      <a:cubicBezTo>
                        <a:pt x="34" y="74"/>
                        <a:pt x="35" y="67"/>
                        <a:pt x="34" y="83"/>
                      </a:cubicBezTo>
                      <a:cubicBezTo>
                        <a:pt x="33" y="91"/>
                        <a:pt x="22" y="90"/>
                        <a:pt x="22" y="83"/>
                      </a:cubicBezTo>
                      <a:cubicBezTo>
                        <a:pt x="21" y="67"/>
                        <a:pt x="22" y="74"/>
                        <a:pt x="22" y="57"/>
                      </a:cubicBezTo>
                      <a:cubicBezTo>
                        <a:pt x="16" y="57"/>
                        <a:pt x="12" y="57"/>
                        <a:pt x="12" y="57"/>
                      </a:cubicBezTo>
                      <a:cubicBezTo>
                        <a:pt x="21" y="21"/>
                        <a:pt x="21" y="21"/>
                        <a:pt x="21" y="21"/>
                      </a:cubicBezTo>
                      <a:cubicBezTo>
                        <a:pt x="21" y="21"/>
                        <a:pt x="20" y="22"/>
                        <a:pt x="19" y="22"/>
                      </a:cubicBezTo>
                      <a:cubicBezTo>
                        <a:pt x="15" y="34"/>
                        <a:pt x="16" y="36"/>
                        <a:pt x="12" y="48"/>
                      </a:cubicBezTo>
                      <a:cubicBezTo>
                        <a:pt x="10" y="53"/>
                        <a:pt x="0" y="52"/>
                        <a:pt x="1" y="47"/>
                      </a:cubicBezTo>
                      <a:cubicBezTo>
                        <a:pt x="2" y="39"/>
                        <a:pt x="3" y="36"/>
                        <a:pt x="4" y="31"/>
                      </a:cubicBezTo>
                      <a:cubicBezTo>
                        <a:pt x="7" y="23"/>
                        <a:pt x="8" y="13"/>
                        <a:pt x="14" y="7"/>
                      </a:cubicBezTo>
                      <a:close/>
                    </a:path>
                  </a:pathLst>
                </a:custGeom>
                <a:solidFill>
                  <a:schemeClr val="accent1"/>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grpSp>
      <p:pic>
        <p:nvPicPr>
          <p:cNvPr id="81" name="Picture 80">
            <a:extLst>
              <a:ext uri="{FF2B5EF4-FFF2-40B4-BE49-F238E27FC236}">
                <a16:creationId xmlns:a16="http://schemas.microsoft.com/office/drawing/2014/main" id="{80BBD3FE-198C-428A-93B0-0728DF362C1D}"/>
              </a:ext>
            </a:extLst>
          </p:cNvPr>
          <p:cNvPicPr>
            <a:picLocks noChangeAspect="1"/>
          </p:cNvPicPr>
          <p:nvPr/>
        </p:nvPicPr>
        <p:blipFill>
          <a:blip r:embed="rId3"/>
          <a:stretch>
            <a:fillRect/>
          </a:stretch>
        </p:blipFill>
        <p:spPr>
          <a:xfrm>
            <a:off x="878860" y="1963033"/>
            <a:ext cx="848893" cy="642793"/>
          </a:xfrm>
          <a:prstGeom prst="rect">
            <a:avLst/>
          </a:prstGeom>
          <a:solidFill>
            <a:schemeClr val="accent1"/>
          </a:solidFill>
          <a:ln>
            <a:solidFill>
              <a:schemeClr val="accent1"/>
            </a:solidFill>
          </a:ln>
        </p:spPr>
      </p:pic>
      <p:pic>
        <p:nvPicPr>
          <p:cNvPr id="92" name="Picture 91">
            <a:extLst>
              <a:ext uri="{FF2B5EF4-FFF2-40B4-BE49-F238E27FC236}">
                <a16:creationId xmlns:a16="http://schemas.microsoft.com/office/drawing/2014/main" id="{E0321B58-7450-4473-8EA3-FF5D03DFC1ED}"/>
              </a:ext>
            </a:extLst>
          </p:cNvPr>
          <p:cNvPicPr>
            <a:picLocks noChangeAspect="1"/>
          </p:cNvPicPr>
          <p:nvPr/>
        </p:nvPicPr>
        <p:blipFill>
          <a:blip r:embed="rId4"/>
          <a:stretch>
            <a:fillRect/>
          </a:stretch>
        </p:blipFill>
        <p:spPr>
          <a:xfrm>
            <a:off x="10474858" y="1975785"/>
            <a:ext cx="909284" cy="678737"/>
          </a:xfrm>
          <a:prstGeom prst="rect">
            <a:avLst/>
          </a:prstGeom>
          <a:solidFill>
            <a:schemeClr val="accent1"/>
          </a:solidFill>
        </p:spPr>
      </p:pic>
      <p:sp>
        <p:nvSpPr>
          <p:cNvPr id="98" name="TextBox 97">
            <a:extLst>
              <a:ext uri="{FF2B5EF4-FFF2-40B4-BE49-F238E27FC236}">
                <a16:creationId xmlns:a16="http://schemas.microsoft.com/office/drawing/2014/main" id="{7D9DAFBC-2D65-455A-A435-41C97636D4BD}"/>
              </a:ext>
            </a:extLst>
          </p:cNvPr>
          <p:cNvSpPr txBox="1"/>
          <p:nvPr/>
        </p:nvSpPr>
        <p:spPr>
          <a:xfrm>
            <a:off x="11289676" y="6421213"/>
            <a:ext cx="807074" cy="369332"/>
          </a:xfrm>
          <a:prstGeom prst="rect">
            <a:avLst/>
          </a:prstGeom>
          <a:noFill/>
        </p:spPr>
        <p:txBody>
          <a:bodyPr wrap="square" rtlCol="0">
            <a:spAutoFit/>
          </a:bodyPr>
          <a:lstStyle/>
          <a:p>
            <a:r>
              <a:rPr lang="en-US" dirty="0"/>
              <a:t>(2,3)</a:t>
            </a:r>
          </a:p>
        </p:txBody>
      </p:sp>
    </p:spTree>
    <p:extLst>
      <p:ext uri="{BB962C8B-B14F-4D97-AF65-F5344CB8AC3E}">
        <p14:creationId xmlns:p14="http://schemas.microsoft.com/office/powerpoint/2010/main" val="2809152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accel="50000" decel="50000" fill="hold" nodeType="withEffect">
                                  <p:stCondLst>
                                    <p:cond delay="50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1000" fill="hold"/>
                                        <p:tgtEl>
                                          <p:spTgt spid="44"/>
                                        </p:tgtEl>
                                        <p:attrNameLst>
                                          <p:attrName>ppt_x</p:attrName>
                                        </p:attrNameLst>
                                      </p:cBhvr>
                                      <p:tavLst>
                                        <p:tav tm="0">
                                          <p:val>
                                            <p:strVal val="1+#ppt_w/2"/>
                                          </p:val>
                                        </p:tav>
                                        <p:tav tm="100000">
                                          <p:val>
                                            <p:strVal val="#ppt_x"/>
                                          </p:val>
                                        </p:tav>
                                      </p:tavLst>
                                    </p:anim>
                                    <p:anim calcmode="lin" valueType="num">
                                      <p:cBhvr additive="base">
                                        <p:cTn id="12" dur="10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07CE7-9DD7-4551-8796-77ADC6A5C724}"/>
              </a:ext>
            </a:extLst>
          </p:cNvPr>
          <p:cNvSpPr>
            <a:spLocks noGrp="1"/>
          </p:cNvSpPr>
          <p:nvPr>
            <p:ph type="title"/>
          </p:nvPr>
        </p:nvSpPr>
        <p:spPr/>
        <p:txBody>
          <a:bodyPr/>
          <a:lstStyle/>
          <a:p>
            <a:r>
              <a:rPr lang="en-US" dirty="0"/>
              <a:t>Coding </a:t>
            </a:r>
          </a:p>
        </p:txBody>
      </p:sp>
      <p:pic>
        <p:nvPicPr>
          <p:cNvPr id="7" name="Picture 6">
            <a:hlinkClick r:id="rId2"/>
            <a:extLst>
              <a:ext uri="{FF2B5EF4-FFF2-40B4-BE49-F238E27FC236}">
                <a16:creationId xmlns:a16="http://schemas.microsoft.com/office/drawing/2014/main" id="{D277B71A-B2AA-42CA-B69D-72D81158D354}"/>
              </a:ext>
            </a:extLst>
          </p:cNvPr>
          <p:cNvPicPr>
            <a:picLocks noChangeAspect="1"/>
          </p:cNvPicPr>
          <p:nvPr/>
        </p:nvPicPr>
        <p:blipFill>
          <a:blip r:embed="rId3"/>
          <a:stretch>
            <a:fillRect/>
          </a:stretch>
        </p:blipFill>
        <p:spPr>
          <a:xfrm>
            <a:off x="4435151" y="2428240"/>
            <a:ext cx="3321697" cy="3823270"/>
          </a:xfrm>
          <a:prstGeom prst="rect">
            <a:avLst/>
          </a:prstGeom>
        </p:spPr>
      </p:pic>
      <p:sp>
        <p:nvSpPr>
          <p:cNvPr id="8" name="Rectangle 7">
            <a:extLst>
              <a:ext uri="{FF2B5EF4-FFF2-40B4-BE49-F238E27FC236}">
                <a16:creationId xmlns:a16="http://schemas.microsoft.com/office/drawing/2014/main" id="{344D916F-CBF6-4884-8218-AF81C022B381}"/>
              </a:ext>
            </a:extLst>
          </p:cNvPr>
          <p:cNvSpPr/>
          <p:nvPr/>
        </p:nvSpPr>
        <p:spPr>
          <a:xfrm>
            <a:off x="818687" y="5609922"/>
            <a:ext cx="3113233" cy="646331"/>
          </a:xfrm>
          <a:prstGeom prst="rect">
            <a:avLst/>
          </a:prstGeom>
        </p:spPr>
        <p:txBody>
          <a:bodyPr wrap="square">
            <a:spAutoFit/>
          </a:bodyPr>
          <a:lstStyle/>
          <a:p>
            <a:pPr algn="ctr"/>
            <a:r>
              <a:rPr lang="en-US" dirty="0"/>
              <a:t>Click the picture to be taken to the ICD10Data.com website </a:t>
            </a:r>
          </a:p>
        </p:txBody>
      </p:sp>
    </p:spTree>
    <p:extLst>
      <p:ext uri="{BB962C8B-B14F-4D97-AF65-F5344CB8AC3E}">
        <p14:creationId xmlns:p14="http://schemas.microsoft.com/office/powerpoint/2010/main" val="1050562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1590F0-08F4-4443-9C14-791147349B34}"/>
              </a:ext>
            </a:extLst>
          </p:cNvPr>
          <p:cNvSpPr/>
          <p:nvPr/>
        </p:nvSpPr>
        <p:spPr>
          <a:xfrm>
            <a:off x="-81280" y="-1432560"/>
            <a:ext cx="5466080" cy="829056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C8DA82-0708-49E8-A4DC-E593F4E17726}"/>
              </a:ext>
            </a:extLst>
          </p:cNvPr>
          <p:cNvSpPr>
            <a:spLocks noGrp="1"/>
          </p:cNvSpPr>
          <p:nvPr>
            <p:ph type="title"/>
          </p:nvPr>
        </p:nvSpPr>
        <p:spPr>
          <a:xfrm>
            <a:off x="-40640" y="2179320"/>
            <a:ext cx="5384800" cy="1976120"/>
          </a:xfrm>
        </p:spPr>
        <p:txBody>
          <a:bodyPr>
            <a:normAutofit/>
          </a:bodyPr>
          <a:lstStyle/>
          <a:p>
            <a:r>
              <a:rPr lang="en-US" dirty="0"/>
              <a:t>Treatment Planning: Initial session</a:t>
            </a:r>
          </a:p>
        </p:txBody>
      </p:sp>
      <p:pic>
        <p:nvPicPr>
          <p:cNvPr id="4" name="Content Placeholder 3">
            <a:extLst>
              <a:ext uri="{FF2B5EF4-FFF2-40B4-BE49-F238E27FC236}">
                <a16:creationId xmlns:a16="http://schemas.microsoft.com/office/drawing/2014/main" id="{F2DADE5E-CE3A-4677-900E-C270041331C4}"/>
              </a:ext>
            </a:extLst>
          </p:cNvPr>
          <p:cNvPicPr>
            <a:picLocks noGrp="1" noChangeAspect="1"/>
          </p:cNvPicPr>
          <p:nvPr>
            <p:ph idx="1"/>
          </p:nvPr>
        </p:nvPicPr>
        <p:blipFill>
          <a:blip r:embed="rId2"/>
          <a:stretch>
            <a:fillRect/>
          </a:stretch>
        </p:blipFill>
        <p:spPr>
          <a:xfrm>
            <a:off x="5384800" y="-1432560"/>
            <a:ext cx="6878320" cy="8290560"/>
          </a:xfrm>
          <a:prstGeom prst="rect">
            <a:avLst/>
          </a:prstGeom>
        </p:spPr>
      </p:pic>
    </p:spTree>
    <p:extLst>
      <p:ext uri="{BB962C8B-B14F-4D97-AF65-F5344CB8AC3E}">
        <p14:creationId xmlns:p14="http://schemas.microsoft.com/office/powerpoint/2010/main" val="16200183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21EAC-6AF3-42DF-BBB4-B6433C88783E}"/>
              </a:ext>
            </a:extLst>
          </p:cNvPr>
          <p:cNvSpPr>
            <a:spLocks noGrp="1"/>
          </p:cNvSpPr>
          <p:nvPr>
            <p:ph type="title"/>
          </p:nvPr>
        </p:nvSpPr>
        <p:spPr/>
        <p:txBody>
          <a:bodyPr/>
          <a:lstStyle/>
          <a:p>
            <a:r>
              <a:rPr lang="en-US" dirty="0"/>
              <a:t>Treatment Planning: Goals </a:t>
            </a:r>
          </a:p>
        </p:txBody>
      </p:sp>
      <p:sp>
        <p:nvSpPr>
          <p:cNvPr id="3" name="Content Placeholder 2">
            <a:extLst>
              <a:ext uri="{FF2B5EF4-FFF2-40B4-BE49-F238E27FC236}">
                <a16:creationId xmlns:a16="http://schemas.microsoft.com/office/drawing/2014/main" id="{BE2FC541-38FF-4339-9DE1-5FA9F691E6A5}"/>
              </a:ext>
            </a:extLst>
          </p:cNvPr>
          <p:cNvSpPr>
            <a:spLocks noGrp="1"/>
          </p:cNvSpPr>
          <p:nvPr>
            <p:ph idx="1"/>
          </p:nvPr>
        </p:nvSpPr>
        <p:spPr>
          <a:xfrm>
            <a:off x="792480" y="2556932"/>
            <a:ext cx="10647679" cy="3318936"/>
          </a:xfrm>
        </p:spPr>
        <p:txBody>
          <a:bodyPr>
            <a:normAutofit fontScale="92500" lnSpcReduction="20000"/>
          </a:bodyPr>
          <a:lstStyle/>
          <a:p>
            <a:r>
              <a:rPr lang="en-US" dirty="0"/>
              <a:t>Create objective measurable goals (Ex: “Patient will comply with prescribed medication 7 of 7 days per week.” Patient will reduce marijuana consumption from approximately 8 oz per week to approximately 3 oz per week”). </a:t>
            </a:r>
          </a:p>
          <a:p>
            <a:r>
              <a:rPr lang="en-US" dirty="0"/>
              <a:t>Goals should be set (and evaluated) based upon patients’ current level of functioning and prognosis (e.g., a severely depressed patient with a history of suicide attempts should not have the goals of “Patient will report euthymic mood 3 of 5 days per week” or “Patient will participate in [insert specific coping method] to cope with depressive symptomology 5/5 occurrences”). </a:t>
            </a:r>
          </a:p>
          <a:p>
            <a:r>
              <a:rPr lang="en-US" dirty="0"/>
              <a:t>Goals are flexible and should be re-evaluated regularly to confirm that they still meet the patients needs and adjusted accordingly. </a:t>
            </a:r>
          </a:p>
        </p:txBody>
      </p:sp>
    </p:spTree>
    <p:extLst>
      <p:ext uri="{BB962C8B-B14F-4D97-AF65-F5344CB8AC3E}">
        <p14:creationId xmlns:p14="http://schemas.microsoft.com/office/powerpoint/2010/main" val="17757079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76BC8-9065-4AD5-BD82-A401DECE5A2B}"/>
              </a:ext>
            </a:extLst>
          </p:cNvPr>
          <p:cNvSpPr>
            <a:spLocks noGrp="1"/>
          </p:cNvSpPr>
          <p:nvPr>
            <p:ph type="title"/>
          </p:nvPr>
        </p:nvSpPr>
        <p:spPr/>
        <p:txBody>
          <a:bodyPr/>
          <a:lstStyle/>
          <a:p>
            <a:r>
              <a:rPr lang="en-US" dirty="0"/>
              <a:t>Treatment Plan: Goals </a:t>
            </a:r>
          </a:p>
        </p:txBody>
      </p:sp>
      <p:sp>
        <p:nvSpPr>
          <p:cNvPr id="3" name="Content Placeholder 2">
            <a:extLst>
              <a:ext uri="{FF2B5EF4-FFF2-40B4-BE49-F238E27FC236}">
                <a16:creationId xmlns:a16="http://schemas.microsoft.com/office/drawing/2014/main" id="{08FAB556-2777-499F-9B3F-CCE0EC7C80A3}"/>
              </a:ext>
            </a:extLst>
          </p:cNvPr>
          <p:cNvSpPr>
            <a:spLocks noGrp="1"/>
          </p:cNvSpPr>
          <p:nvPr>
            <p:ph idx="1"/>
          </p:nvPr>
        </p:nvSpPr>
        <p:spPr>
          <a:xfrm>
            <a:off x="853440" y="2556932"/>
            <a:ext cx="10535919" cy="3318936"/>
          </a:xfrm>
        </p:spPr>
        <p:txBody>
          <a:bodyPr/>
          <a:lstStyle/>
          <a:p>
            <a:r>
              <a:rPr lang="en-US" dirty="0"/>
              <a:t>Goals should be tailored to the patient, but you don’t have to reinvent the wheel!</a:t>
            </a:r>
          </a:p>
          <a:p>
            <a:r>
              <a:rPr lang="en-US" dirty="0"/>
              <a:t>Goals should address several aspects of the patients life (e.g., occupation, social, medication/physiological, family conflicts, etc.)  </a:t>
            </a:r>
          </a:p>
          <a:p>
            <a:endParaRPr lang="en-US" dirty="0"/>
          </a:p>
        </p:txBody>
      </p:sp>
    </p:spTree>
    <p:extLst>
      <p:ext uri="{BB962C8B-B14F-4D97-AF65-F5344CB8AC3E}">
        <p14:creationId xmlns:p14="http://schemas.microsoft.com/office/powerpoint/2010/main" val="7119295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E0465B-070D-438F-A43D-1A72BA71CCCE}"/>
              </a:ext>
            </a:extLst>
          </p:cNvPr>
          <p:cNvSpPr>
            <a:spLocks noGrp="1"/>
          </p:cNvSpPr>
          <p:nvPr>
            <p:ph type="title"/>
          </p:nvPr>
        </p:nvSpPr>
        <p:spPr/>
        <p:txBody>
          <a:bodyPr>
            <a:normAutofit fontScale="90000"/>
          </a:bodyPr>
          <a:lstStyle/>
          <a:p>
            <a:r>
              <a:rPr lang="en-US" dirty="0"/>
              <a:t>Treatment Plan: Goals and Objectives (Inpatient) </a:t>
            </a:r>
          </a:p>
        </p:txBody>
      </p:sp>
      <p:sp>
        <p:nvSpPr>
          <p:cNvPr id="5" name="Text Placeholder 4">
            <a:extLst>
              <a:ext uri="{FF2B5EF4-FFF2-40B4-BE49-F238E27FC236}">
                <a16:creationId xmlns:a16="http://schemas.microsoft.com/office/drawing/2014/main" id="{B2EDB1B4-9D19-4E1B-8E25-B174CA3C2478}"/>
              </a:ext>
            </a:extLst>
          </p:cNvPr>
          <p:cNvSpPr>
            <a:spLocks noGrp="1"/>
          </p:cNvSpPr>
          <p:nvPr>
            <p:ph type="body" idx="1"/>
          </p:nvPr>
        </p:nvSpPr>
        <p:spPr>
          <a:xfrm>
            <a:off x="762000" y="2448561"/>
            <a:ext cx="5251704" cy="497840"/>
          </a:xfrm>
        </p:spPr>
        <p:txBody>
          <a:bodyPr/>
          <a:lstStyle/>
          <a:p>
            <a:r>
              <a:rPr lang="en-US" sz="2200" dirty="0"/>
              <a:t>Resolution of depressive symptoms</a:t>
            </a:r>
          </a:p>
        </p:txBody>
      </p:sp>
      <p:sp>
        <p:nvSpPr>
          <p:cNvPr id="6" name="Content Placeholder 5">
            <a:extLst>
              <a:ext uri="{FF2B5EF4-FFF2-40B4-BE49-F238E27FC236}">
                <a16:creationId xmlns:a16="http://schemas.microsoft.com/office/drawing/2014/main" id="{2EEA5B65-8FC7-4F85-ABDF-3E3D20227942}"/>
              </a:ext>
            </a:extLst>
          </p:cNvPr>
          <p:cNvSpPr>
            <a:spLocks noGrp="1"/>
          </p:cNvSpPr>
          <p:nvPr>
            <p:ph sz="half" idx="2"/>
          </p:nvPr>
        </p:nvSpPr>
        <p:spPr>
          <a:xfrm>
            <a:off x="762000" y="2946401"/>
            <a:ext cx="5251704" cy="3281679"/>
          </a:xfrm>
        </p:spPr>
        <p:txBody>
          <a:bodyPr>
            <a:normAutofit fontScale="62500" lnSpcReduction="20000"/>
          </a:bodyPr>
          <a:lstStyle/>
          <a:p>
            <a:r>
              <a:rPr lang="en-US" sz="2600" dirty="0"/>
              <a:t>	Patient will contract for safety with staff at least once per shift</a:t>
            </a:r>
          </a:p>
          <a:p>
            <a:r>
              <a:rPr lang="en-US" sz="2600" dirty="0"/>
              <a:t>	Patient will identify two coping skills related to (specific stressor)</a:t>
            </a:r>
          </a:p>
          <a:p>
            <a:r>
              <a:rPr lang="en-US" sz="2600" dirty="0"/>
              <a:t>	Patient will report at least six hours of restful sleep each night</a:t>
            </a:r>
          </a:p>
          <a:p>
            <a:r>
              <a:rPr lang="en-US" sz="2600" dirty="0"/>
              <a:t>	Patient will eat at least two out of three meals a day </a:t>
            </a:r>
          </a:p>
          <a:p>
            <a:r>
              <a:rPr lang="en-US" sz="2600" dirty="0"/>
              <a:t>	Patient will attend at least two activities or groups a day</a:t>
            </a:r>
          </a:p>
          <a:p>
            <a:r>
              <a:rPr lang="en-US" sz="2600" dirty="0"/>
              <a:t>	Patient will reality test with staff for 10 minutes a shift</a:t>
            </a:r>
          </a:p>
          <a:p>
            <a:endParaRPr lang="en-US" dirty="0"/>
          </a:p>
        </p:txBody>
      </p:sp>
      <p:sp>
        <p:nvSpPr>
          <p:cNvPr id="7" name="Text Placeholder 6">
            <a:extLst>
              <a:ext uri="{FF2B5EF4-FFF2-40B4-BE49-F238E27FC236}">
                <a16:creationId xmlns:a16="http://schemas.microsoft.com/office/drawing/2014/main" id="{A3960F57-02DF-4F8F-8809-8F17C5619A05}"/>
              </a:ext>
            </a:extLst>
          </p:cNvPr>
          <p:cNvSpPr>
            <a:spLocks noGrp="1"/>
          </p:cNvSpPr>
          <p:nvPr>
            <p:ph type="body" sz="quarter" idx="3"/>
          </p:nvPr>
        </p:nvSpPr>
        <p:spPr>
          <a:xfrm>
            <a:off x="6180670" y="2448561"/>
            <a:ext cx="5249330" cy="497840"/>
          </a:xfrm>
        </p:spPr>
        <p:txBody>
          <a:bodyPr/>
          <a:lstStyle/>
          <a:p>
            <a:r>
              <a:rPr lang="en-US" sz="2300" dirty="0"/>
              <a:t>Resolution of manic/hypomanic symptoms</a:t>
            </a:r>
          </a:p>
        </p:txBody>
      </p:sp>
      <p:sp>
        <p:nvSpPr>
          <p:cNvPr id="8" name="Content Placeholder 7">
            <a:extLst>
              <a:ext uri="{FF2B5EF4-FFF2-40B4-BE49-F238E27FC236}">
                <a16:creationId xmlns:a16="http://schemas.microsoft.com/office/drawing/2014/main" id="{0FC3810F-73BF-4B27-A0B8-0D650F36D862}"/>
              </a:ext>
            </a:extLst>
          </p:cNvPr>
          <p:cNvSpPr>
            <a:spLocks noGrp="1"/>
          </p:cNvSpPr>
          <p:nvPr>
            <p:ph sz="quarter" idx="4"/>
          </p:nvPr>
        </p:nvSpPr>
        <p:spPr>
          <a:xfrm>
            <a:off x="6180670" y="2946402"/>
            <a:ext cx="5249330" cy="3281678"/>
          </a:xfrm>
        </p:spPr>
        <p:txBody>
          <a:bodyPr>
            <a:normAutofit fontScale="62500" lnSpcReduction="20000"/>
          </a:bodyPr>
          <a:lstStyle/>
          <a:p>
            <a:r>
              <a:rPr lang="en-US" sz="2600" dirty="0"/>
              <a:t>	Patient will report any perceived conflict to staff </a:t>
            </a:r>
          </a:p>
          <a:p>
            <a:r>
              <a:rPr lang="en-US" sz="2600" dirty="0"/>
              <a:t>	Patient will report at least six hours of restful sleep per night</a:t>
            </a:r>
          </a:p>
          <a:p>
            <a:r>
              <a:rPr lang="en-US" sz="2600" dirty="0"/>
              <a:t>	Patient will remain in at least two groups per day for the entire length of the group</a:t>
            </a:r>
          </a:p>
          <a:p>
            <a:r>
              <a:rPr lang="en-US" sz="2600" dirty="0"/>
              <a:t>	Patient will eat at least two out of three meals a day</a:t>
            </a:r>
          </a:p>
          <a:p>
            <a:r>
              <a:rPr lang="en-US" sz="2600" dirty="0"/>
              <a:t>	Patient will reality test (specific belief) for at least 10 minutes a day with staff</a:t>
            </a:r>
          </a:p>
          <a:p>
            <a:r>
              <a:rPr lang="en-US" sz="2600" dirty="0"/>
              <a:t>	Patient will participate in at least three groups/activities a day and comply with  group rules</a:t>
            </a:r>
          </a:p>
          <a:p>
            <a:r>
              <a:rPr lang="en-US" sz="2600" dirty="0"/>
              <a:t>	Patient will dress in an appropriate manner on a daily basis</a:t>
            </a:r>
          </a:p>
          <a:p>
            <a:endParaRPr lang="en-US" dirty="0"/>
          </a:p>
        </p:txBody>
      </p:sp>
    </p:spTree>
    <p:extLst>
      <p:ext uri="{BB962C8B-B14F-4D97-AF65-F5344CB8AC3E}">
        <p14:creationId xmlns:p14="http://schemas.microsoft.com/office/powerpoint/2010/main" val="947611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8B1D6-A215-4006-BAA3-5D9C5A080FD3}"/>
              </a:ext>
            </a:extLst>
          </p:cNvPr>
          <p:cNvSpPr>
            <a:spLocks noGrp="1"/>
          </p:cNvSpPr>
          <p:nvPr>
            <p:ph type="title"/>
          </p:nvPr>
        </p:nvSpPr>
        <p:spPr/>
        <p:txBody>
          <a:bodyPr>
            <a:normAutofit fontScale="90000"/>
          </a:bodyPr>
          <a:lstStyle/>
          <a:p>
            <a:r>
              <a:rPr lang="en-US" dirty="0"/>
              <a:t>Treatment Goals and Objectives (Outpatient)</a:t>
            </a:r>
          </a:p>
        </p:txBody>
      </p:sp>
      <p:sp>
        <p:nvSpPr>
          <p:cNvPr id="3" name="Text Placeholder 2">
            <a:extLst>
              <a:ext uri="{FF2B5EF4-FFF2-40B4-BE49-F238E27FC236}">
                <a16:creationId xmlns:a16="http://schemas.microsoft.com/office/drawing/2014/main" id="{469FF40B-7D30-4020-829D-30B72712E9AD}"/>
              </a:ext>
            </a:extLst>
          </p:cNvPr>
          <p:cNvSpPr>
            <a:spLocks noGrp="1"/>
          </p:cNvSpPr>
          <p:nvPr>
            <p:ph type="body" idx="1"/>
          </p:nvPr>
        </p:nvSpPr>
        <p:spPr>
          <a:xfrm>
            <a:off x="863600" y="2468881"/>
            <a:ext cx="5150104" cy="680720"/>
          </a:xfrm>
        </p:spPr>
        <p:txBody>
          <a:bodyPr/>
          <a:lstStyle/>
          <a:p>
            <a:r>
              <a:rPr lang="en-US" dirty="0"/>
              <a:t>Decrease in Depressive Symptoms</a:t>
            </a:r>
          </a:p>
        </p:txBody>
      </p:sp>
      <p:sp>
        <p:nvSpPr>
          <p:cNvPr id="4" name="Content Placeholder 3">
            <a:extLst>
              <a:ext uri="{FF2B5EF4-FFF2-40B4-BE49-F238E27FC236}">
                <a16:creationId xmlns:a16="http://schemas.microsoft.com/office/drawing/2014/main" id="{9E6F949E-CE65-4C2F-B978-2E55381A6061}"/>
              </a:ext>
            </a:extLst>
          </p:cNvPr>
          <p:cNvSpPr>
            <a:spLocks noGrp="1"/>
          </p:cNvSpPr>
          <p:nvPr>
            <p:ph sz="half" idx="2"/>
          </p:nvPr>
        </p:nvSpPr>
        <p:spPr>
          <a:xfrm>
            <a:off x="863600" y="3149601"/>
            <a:ext cx="5150104" cy="3047999"/>
          </a:xfrm>
        </p:spPr>
        <p:txBody>
          <a:bodyPr>
            <a:normAutofit fontScale="62500" lnSpcReduction="20000"/>
          </a:bodyPr>
          <a:lstStyle/>
          <a:p>
            <a:r>
              <a:rPr lang="en-US" dirty="0"/>
              <a:t>Be free of suicidal thoughts</a:t>
            </a:r>
          </a:p>
          <a:p>
            <a:r>
              <a:rPr lang="en-US" dirty="0"/>
              <a:t>Call crisis hotline if having suicidal thoughts</a:t>
            </a:r>
          </a:p>
          <a:p>
            <a:r>
              <a:rPr lang="en-US" dirty="0"/>
              <a:t>Report feeling more positive about self and abilities</a:t>
            </a:r>
          </a:p>
          <a:p>
            <a:r>
              <a:rPr lang="en-US" dirty="0"/>
              <a:t>Get 7-8 hours of restful sleep every night</a:t>
            </a:r>
          </a:p>
          <a:p>
            <a:r>
              <a:rPr lang="en-US" dirty="0"/>
              <a:t>Avoid napping/sleeping to escape other people and activities</a:t>
            </a:r>
          </a:p>
          <a:p>
            <a:r>
              <a:rPr lang="en-US" dirty="0"/>
              <a:t>Shower, dress, and then do something every day</a:t>
            </a:r>
          </a:p>
          <a:p>
            <a:r>
              <a:rPr lang="en-US" dirty="0"/>
              <a:t>Report feeling happy/better overall mood</a:t>
            </a:r>
          </a:p>
          <a:p>
            <a:r>
              <a:rPr lang="en-US" dirty="0"/>
              <a:t>Make short and simple “to do” lists and complete three tasks each day</a:t>
            </a:r>
          </a:p>
          <a:p>
            <a:endParaRPr lang="en-US" dirty="0"/>
          </a:p>
        </p:txBody>
      </p:sp>
      <p:sp>
        <p:nvSpPr>
          <p:cNvPr id="5" name="Text Placeholder 4">
            <a:extLst>
              <a:ext uri="{FF2B5EF4-FFF2-40B4-BE49-F238E27FC236}">
                <a16:creationId xmlns:a16="http://schemas.microsoft.com/office/drawing/2014/main" id="{6B90B5FF-D811-4EA0-B834-AF361FBEACBC}"/>
              </a:ext>
            </a:extLst>
          </p:cNvPr>
          <p:cNvSpPr>
            <a:spLocks noGrp="1"/>
          </p:cNvSpPr>
          <p:nvPr>
            <p:ph type="body" sz="quarter" idx="3"/>
          </p:nvPr>
        </p:nvSpPr>
        <p:spPr/>
        <p:txBody>
          <a:bodyPr/>
          <a:lstStyle/>
          <a:p>
            <a:r>
              <a:rPr lang="en-US" dirty="0"/>
              <a:t>Decrease in Mania/Hypomania</a:t>
            </a:r>
          </a:p>
        </p:txBody>
      </p:sp>
      <p:sp>
        <p:nvSpPr>
          <p:cNvPr id="6" name="Content Placeholder 5">
            <a:extLst>
              <a:ext uri="{FF2B5EF4-FFF2-40B4-BE49-F238E27FC236}">
                <a16:creationId xmlns:a16="http://schemas.microsoft.com/office/drawing/2014/main" id="{4DE76CE7-5115-465B-95EB-E80650F9E99B}"/>
              </a:ext>
            </a:extLst>
          </p:cNvPr>
          <p:cNvSpPr>
            <a:spLocks noGrp="1"/>
          </p:cNvSpPr>
          <p:nvPr>
            <p:ph sz="quarter" idx="4"/>
          </p:nvPr>
        </p:nvSpPr>
        <p:spPr>
          <a:xfrm>
            <a:off x="6180670" y="3243262"/>
            <a:ext cx="4718304" cy="2954338"/>
          </a:xfrm>
        </p:spPr>
        <p:txBody>
          <a:bodyPr>
            <a:normAutofit fontScale="62500" lnSpcReduction="20000"/>
          </a:bodyPr>
          <a:lstStyle/>
          <a:p>
            <a:r>
              <a:rPr lang="en-US" dirty="0"/>
              <a:t>Be free of any behavior that could result in loss of job </a:t>
            </a:r>
          </a:p>
          <a:p>
            <a:r>
              <a:rPr lang="en-US" dirty="0"/>
              <a:t>Remain free of behaviors which would lead to arrest</a:t>
            </a:r>
          </a:p>
          <a:p>
            <a:r>
              <a:rPr lang="en-US" dirty="0"/>
              <a:t>Comply with all aspects of probation/parole and avoid behavior that could violate</a:t>
            </a:r>
          </a:p>
          <a:p>
            <a:r>
              <a:rPr lang="en-US" dirty="0"/>
              <a:t>Share two positive experiences each week in which client is proud of how he/she has behaved</a:t>
            </a:r>
          </a:p>
          <a:p>
            <a:r>
              <a:rPr lang="en-US" dirty="0"/>
              <a:t>Learn to express feelings verbally without acting out</a:t>
            </a:r>
          </a:p>
          <a:p>
            <a:r>
              <a:rPr lang="en-US" dirty="0"/>
              <a:t>Speak in a clear and concise manner so others fully understand him/her</a:t>
            </a:r>
          </a:p>
          <a:p>
            <a:r>
              <a:rPr lang="en-US" dirty="0"/>
              <a:t>Learn to express feelings verbally without acting out</a:t>
            </a:r>
          </a:p>
        </p:txBody>
      </p:sp>
    </p:spTree>
    <p:extLst>
      <p:ext uri="{BB962C8B-B14F-4D97-AF65-F5344CB8AC3E}">
        <p14:creationId xmlns:p14="http://schemas.microsoft.com/office/powerpoint/2010/main" val="5648270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4086D-3B3B-4FF2-80FA-8F2CB7FE3437}"/>
              </a:ext>
            </a:extLst>
          </p:cNvPr>
          <p:cNvSpPr>
            <a:spLocks noGrp="1"/>
          </p:cNvSpPr>
          <p:nvPr>
            <p:ph type="title"/>
          </p:nvPr>
        </p:nvSpPr>
        <p:spPr/>
        <p:txBody>
          <a:bodyPr/>
          <a:lstStyle/>
          <a:p>
            <a:r>
              <a:rPr lang="en-US" dirty="0"/>
              <a:t>Medication</a:t>
            </a:r>
          </a:p>
        </p:txBody>
      </p:sp>
      <p:sp>
        <p:nvSpPr>
          <p:cNvPr id="3" name="Content Placeholder 2">
            <a:extLst>
              <a:ext uri="{FF2B5EF4-FFF2-40B4-BE49-F238E27FC236}">
                <a16:creationId xmlns:a16="http://schemas.microsoft.com/office/drawing/2014/main" id="{EF08D54F-F948-4F9D-9BF0-6770A227C7A6}"/>
              </a:ext>
            </a:extLst>
          </p:cNvPr>
          <p:cNvSpPr>
            <a:spLocks noGrp="1"/>
          </p:cNvSpPr>
          <p:nvPr>
            <p:ph idx="1"/>
          </p:nvPr>
        </p:nvSpPr>
        <p:spPr>
          <a:xfrm>
            <a:off x="6096000" y="2579792"/>
            <a:ext cx="5323839" cy="1303867"/>
          </a:xfrm>
        </p:spPr>
        <p:txBody>
          <a:bodyPr>
            <a:noAutofit/>
          </a:bodyPr>
          <a:lstStyle/>
          <a:p>
            <a:pPr marL="0" indent="0" algn="ctr">
              <a:buNone/>
            </a:pPr>
            <a:r>
              <a:rPr lang="en-US" sz="2000" dirty="0"/>
              <a:t>Medications used to treat Bipolar Disorder:</a:t>
            </a:r>
          </a:p>
          <a:p>
            <a:pPr marL="0" indent="0">
              <a:buNone/>
            </a:pPr>
            <a:r>
              <a:rPr lang="en-US" sz="1600" dirty="0"/>
              <a:t>Anticonvulsant- Prevents or controls seizures, relieves pain, and treats symptoms of certain psychiatric disorders (Ex: Risperidone). </a:t>
            </a:r>
          </a:p>
          <a:p>
            <a:pPr marL="0" indent="0">
              <a:buNone/>
            </a:pPr>
            <a:endParaRPr lang="en-US" sz="1600" dirty="0"/>
          </a:p>
          <a:p>
            <a:pPr marL="0" indent="0">
              <a:buNone/>
            </a:pPr>
            <a:r>
              <a:rPr lang="en-US" sz="1600" dirty="0"/>
              <a:t>Antipsychotic- Reduces or improves the symptoms of certain psychiatric conditions (Ex: Lamotrigine). </a:t>
            </a:r>
          </a:p>
          <a:p>
            <a:pPr marL="0" indent="0">
              <a:buNone/>
            </a:pPr>
            <a:endParaRPr lang="en-US" sz="1600" dirty="0"/>
          </a:p>
          <a:p>
            <a:pPr marL="0" indent="0">
              <a:buNone/>
            </a:pPr>
            <a:r>
              <a:rPr lang="en-US" sz="1600" dirty="0"/>
              <a:t>Selective Serotonin Reuptake Inhibitor (SSRI)-Eases symptoms of depressed mood and anxiety (Ex: Fluoxetine).</a:t>
            </a:r>
          </a:p>
          <a:p>
            <a:pPr marL="0" indent="0">
              <a:buNone/>
            </a:pPr>
            <a:endParaRPr lang="en-US" sz="1600" dirty="0"/>
          </a:p>
          <a:p>
            <a:pPr marL="0" indent="0">
              <a:buNone/>
            </a:pPr>
            <a:endParaRPr lang="en-US" sz="1600" dirty="0"/>
          </a:p>
          <a:p>
            <a:pPr marL="0" indent="0" algn="ctr">
              <a:buNone/>
            </a:pPr>
            <a:endParaRPr lang="en-US" sz="2800" dirty="0"/>
          </a:p>
        </p:txBody>
      </p:sp>
      <p:pic>
        <p:nvPicPr>
          <p:cNvPr id="5" name="Picture 4">
            <a:hlinkClick r:id="rId2"/>
            <a:extLst>
              <a:ext uri="{FF2B5EF4-FFF2-40B4-BE49-F238E27FC236}">
                <a16:creationId xmlns:a16="http://schemas.microsoft.com/office/drawing/2014/main" id="{8DFBCA36-AB81-415B-805C-1252551EB483}"/>
              </a:ext>
            </a:extLst>
          </p:cNvPr>
          <p:cNvPicPr>
            <a:picLocks noChangeAspect="1"/>
          </p:cNvPicPr>
          <p:nvPr/>
        </p:nvPicPr>
        <p:blipFill>
          <a:blip r:embed="rId3"/>
          <a:stretch>
            <a:fillRect/>
          </a:stretch>
        </p:blipFill>
        <p:spPr>
          <a:xfrm>
            <a:off x="1462536" y="2582331"/>
            <a:ext cx="4633464" cy="3460435"/>
          </a:xfrm>
          <a:prstGeom prst="rect">
            <a:avLst/>
          </a:prstGeom>
        </p:spPr>
      </p:pic>
    </p:spTree>
    <p:extLst>
      <p:ext uri="{BB962C8B-B14F-4D97-AF65-F5344CB8AC3E}">
        <p14:creationId xmlns:p14="http://schemas.microsoft.com/office/powerpoint/2010/main" val="4465234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AA103DA-A1B0-4857-89F8-782FFB2690B6}"/>
              </a:ext>
            </a:extLst>
          </p:cNvPr>
          <p:cNvSpPr>
            <a:spLocks noGrp="1"/>
          </p:cNvSpPr>
          <p:nvPr>
            <p:ph type="title"/>
          </p:nvPr>
        </p:nvSpPr>
        <p:spPr/>
        <p:txBody>
          <a:bodyPr/>
          <a:lstStyle/>
          <a:p>
            <a:r>
              <a:rPr lang="en-US" dirty="0"/>
              <a:t>Evidence Based Treatment </a:t>
            </a:r>
          </a:p>
        </p:txBody>
      </p:sp>
      <p:sp>
        <p:nvSpPr>
          <p:cNvPr id="8" name="Content Placeholder 7">
            <a:extLst>
              <a:ext uri="{FF2B5EF4-FFF2-40B4-BE49-F238E27FC236}">
                <a16:creationId xmlns:a16="http://schemas.microsoft.com/office/drawing/2014/main" id="{E294121D-3031-4B02-A423-89E517734F97}"/>
              </a:ext>
            </a:extLst>
          </p:cNvPr>
          <p:cNvSpPr>
            <a:spLocks noGrp="1"/>
          </p:cNvSpPr>
          <p:nvPr>
            <p:ph idx="1"/>
          </p:nvPr>
        </p:nvSpPr>
        <p:spPr/>
        <p:txBody>
          <a:bodyPr>
            <a:normAutofit fontScale="92500" lnSpcReduction="10000"/>
          </a:bodyPr>
          <a:lstStyle/>
          <a:p>
            <a:pPr marL="0" indent="0">
              <a:buNone/>
            </a:pPr>
            <a:r>
              <a:rPr lang="en-US" dirty="0"/>
              <a:t>♦Mania should be treated with lithium, divalproex, or an atypical antipsychotic medication.</a:t>
            </a:r>
          </a:p>
          <a:p>
            <a:pPr marL="0" indent="0">
              <a:buNone/>
            </a:pPr>
            <a:r>
              <a:rPr lang="en-US" dirty="0"/>
              <a:t>♦Bipolar depression should be treated with quetiapine, olanzapine/fluoxetine combination, or lamotrigine.</a:t>
            </a:r>
          </a:p>
          <a:p>
            <a:pPr marL="0" indent="0">
              <a:buNone/>
            </a:pPr>
            <a:r>
              <a:rPr lang="en-US" dirty="0"/>
              <a:t>♦Once mood episodes are successfully treated, effective acute phase medications should be continued for maintenance of </a:t>
            </a:r>
            <a:r>
              <a:rPr lang="en-US" dirty="0" err="1"/>
              <a:t>euthymia</a:t>
            </a:r>
            <a:r>
              <a:rPr lang="en-US" dirty="0"/>
              <a:t> with appropriate medication monitoring.</a:t>
            </a:r>
          </a:p>
          <a:p>
            <a:pPr marL="0" indent="0">
              <a:buNone/>
            </a:pPr>
            <a:r>
              <a:rPr lang="en-US" dirty="0"/>
              <a:t>♦All patients should be offered individual or group psychoeducation to prevent relapse and improve treatment adherence.</a:t>
            </a:r>
          </a:p>
        </p:txBody>
      </p:sp>
      <p:sp>
        <p:nvSpPr>
          <p:cNvPr id="9" name="TextBox 8">
            <a:extLst>
              <a:ext uri="{FF2B5EF4-FFF2-40B4-BE49-F238E27FC236}">
                <a16:creationId xmlns:a16="http://schemas.microsoft.com/office/drawing/2014/main" id="{264F9EA9-FA1C-440B-8486-460E48D58D6F}"/>
              </a:ext>
            </a:extLst>
          </p:cNvPr>
          <p:cNvSpPr txBox="1"/>
          <p:nvPr/>
        </p:nvSpPr>
        <p:spPr>
          <a:xfrm>
            <a:off x="11106150" y="5838825"/>
            <a:ext cx="485775" cy="369332"/>
          </a:xfrm>
          <a:prstGeom prst="rect">
            <a:avLst/>
          </a:prstGeom>
          <a:noFill/>
        </p:spPr>
        <p:txBody>
          <a:bodyPr wrap="square" rtlCol="0">
            <a:spAutoFit/>
          </a:bodyPr>
          <a:lstStyle/>
          <a:p>
            <a:r>
              <a:rPr lang="en-US" dirty="0"/>
              <a:t>(5)</a:t>
            </a:r>
          </a:p>
        </p:txBody>
      </p:sp>
    </p:spTree>
    <p:extLst>
      <p:ext uri="{BB962C8B-B14F-4D97-AF65-F5344CB8AC3E}">
        <p14:creationId xmlns:p14="http://schemas.microsoft.com/office/powerpoint/2010/main" val="16238846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09E71-BB61-4342-9AC9-3842DCC36938}"/>
              </a:ext>
            </a:extLst>
          </p:cNvPr>
          <p:cNvSpPr>
            <a:spLocks noGrp="1"/>
          </p:cNvSpPr>
          <p:nvPr>
            <p:ph type="title"/>
          </p:nvPr>
        </p:nvSpPr>
        <p:spPr/>
        <p:txBody>
          <a:bodyPr>
            <a:normAutofit fontScale="90000"/>
          </a:bodyPr>
          <a:lstStyle/>
          <a:p>
            <a:r>
              <a:rPr lang="en-US" dirty="0"/>
              <a:t>Therapy: Acceptance and Commitment Therapy (ACT) and Bipolar Disorder </a:t>
            </a:r>
          </a:p>
        </p:txBody>
      </p:sp>
      <p:sp>
        <p:nvSpPr>
          <p:cNvPr id="3" name="Content Placeholder 2">
            <a:extLst>
              <a:ext uri="{FF2B5EF4-FFF2-40B4-BE49-F238E27FC236}">
                <a16:creationId xmlns:a16="http://schemas.microsoft.com/office/drawing/2014/main" id="{19725E32-DAC3-447B-A1F1-74FD93123004}"/>
              </a:ext>
            </a:extLst>
          </p:cNvPr>
          <p:cNvSpPr>
            <a:spLocks noGrp="1"/>
          </p:cNvSpPr>
          <p:nvPr>
            <p:ph idx="1"/>
          </p:nvPr>
        </p:nvSpPr>
        <p:spPr/>
        <p:txBody>
          <a:bodyPr/>
          <a:lstStyle/>
          <a:p>
            <a:pPr marL="0" indent="0">
              <a:buNone/>
            </a:pPr>
            <a:r>
              <a:rPr lang="en-US" dirty="0"/>
              <a:t>There are six processes which are seen to inhibit psychological flexibility: (a) lack of chosen values, (b) experiential avoidance, (c) cognitive fusion, (d) attachment to the conceptualized self, (e) inflexible attention, (f) inaction, impulsivity, or avoidant persistence. The opposites of these processes facilitate psychological flexibility: (a) values, (b) acceptance, (c) </a:t>
            </a:r>
            <a:r>
              <a:rPr lang="en-US" dirty="0" err="1"/>
              <a:t>defusion</a:t>
            </a:r>
            <a:r>
              <a:rPr lang="en-US" dirty="0"/>
              <a:t>, (d) perspective taking/ sense of self, (e) flexible attention to the present moment, and (f) committed action</a:t>
            </a:r>
          </a:p>
        </p:txBody>
      </p:sp>
    </p:spTree>
    <p:extLst>
      <p:ext uri="{BB962C8B-B14F-4D97-AF65-F5344CB8AC3E}">
        <p14:creationId xmlns:p14="http://schemas.microsoft.com/office/powerpoint/2010/main" val="26225611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EBAD7-1343-4411-B41A-3721A0959638}"/>
              </a:ext>
            </a:extLst>
          </p:cNvPr>
          <p:cNvSpPr>
            <a:spLocks noGrp="1"/>
          </p:cNvSpPr>
          <p:nvPr>
            <p:ph type="title"/>
          </p:nvPr>
        </p:nvSpPr>
        <p:spPr/>
        <p:txBody>
          <a:bodyPr>
            <a:normAutofit fontScale="90000"/>
          </a:bodyPr>
          <a:lstStyle/>
          <a:p>
            <a:r>
              <a:rPr lang="en-US" dirty="0"/>
              <a:t>Therapy: Dialectic Behavioral Therapy (DBT) and Bipolar Disorder </a:t>
            </a:r>
          </a:p>
        </p:txBody>
      </p:sp>
      <p:sp>
        <p:nvSpPr>
          <p:cNvPr id="3" name="Content Placeholder 2">
            <a:extLst>
              <a:ext uri="{FF2B5EF4-FFF2-40B4-BE49-F238E27FC236}">
                <a16:creationId xmlns:a16="http://schemas.microsoft.com/office/drawing/2014/main" id="{FE3029F3-4D35-4D63-B7E6-ED106C8A04AF}"/>
              </a:ext>
            </a:extLst>
          </p:cNvPr>
          <p:cNvSpPr>
            <a:spLocks noGrp="1"/>
          </p:cNvSpPr>
          <p:nvPr>
            <p:ph idx="1"/>
          </p:nvPr>
        </p:nvSpPr>
        <p:spPr/>
        <p:txBody>
          <a:bodyPr>
            <a:normAutofit fontScale="92500" lnSpcReduction="10000"/>
          </a:bodyPr>
          <a:lstStyle/>
          <a:p>
            <a:pPr marL="0" indent="0">
              <a:buNone/>
            </a:pPr>
            <a:r>
              <a:rPr lang="en-US"/>
              <a:t>Dialectical behavioral </a:t>
            </a:r>
            <a:r>
              <a:rPr lang="en-US" dirty="0"/>
              <a:t>therapy (DBT) provides clients with new skills to manage painful emotions and decrease conflict in relationships. DBT specifically focuses on providing therapeutic skills in four key areas. First, mindfulness focuses on improving an individual's ability to accept and be present in the current moment. Second, distress tolerance is geared toward increasing a person’s tolerance of negative emotion, rather than trying to escape from it. Third, emotion regulation covers strategies to manage and change intense emotions that are causing problems in a person’s life. Fourth, interpersonal effectiveness consists of techniques that allow a person to communicate with others in a way that is assertive, maintains self-respect, and strengthens relationships.</a:t>
            </a:r>
          </a:p>
        </p:txBody>
      </p:sp>
    </p:spTree>
    <p:extLst>
      <p:ext uri="{BB962C8B-B14F-4D97-AF65-F5344CB8AC3E}">
        <p14:creationId xmlns:p14="http://schemas.microsoft.com/office/powerpoint/2010/main" val="3787643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340A-F995-424C-8554-056F5896107D}"/>
              </a:ext>
            </a:extLst>
          </p:cNvPr>
          <p:cNvSpPr>
            <a:spLocks noGrp="1"/>
          </p:cNvSpPr>
          <p:nvPr>
            <p:ph type="title"/>
          </p:nvPr>
        </p:nvSpPr>
        <p:spPr/>
        <p:txBody>
          <a:bodyPr/>
          <a:lstStyle/>
          <a:p>
            <a:r>
              <a:rPr lang="en-US" dirty="0"/>
              <a:t>Bipolar and the brain</a:t>
            </a:r>
          </a:p>
        </p:txBody>
      </p:sp>
      <p:pic>
        <p:nvPicPr>
          <p:cNvPr id="4" name="Content Placeholder 3">
            <a:extLst>
              <a:ext uri="{FF2B5EF4-FFF2-40B4-BE49-F238E27FC236}">
                <a16:creationId xmlns:a16="http://schemas.microsoft.com/office/drawing/2014/main" id="{65FA87DE-8AF9-4191-8CA0-E972A7FC4DCC}"/>
              </a:ext>
            </a:extLst>
          </p:cNvPr>
          <p:cNvPicPr>
            <a:picLocks noGrp="1" noChangeAspect="1"/>
          </p:cNvPicPr>
          <p:nvPr>
            <p:ph idx="1"/>
          </p:nvPr>
        </p:nvPicPr>
        <p:blipFill>
          <a:blip r:embed="rId3"/>
          <a:stretch>
            <a:fillRect/>
          </a:stretch>
        </p:blipFill>
        <p:spPr>
          <a:xfrm>
            <a:off x="2537618" y="2412063"/>
            <a:ext cx="6893243" cy="3125138"/>
          </a:xfrm>
          <a:prstGeom prst="rect">
            <a:avLst/>
          </a:prstGeom>
        </p:spPr>
      </p:pic>
      <p:sp>
        <p:nvSpPr>
          <p:cNvPr id="5" name="TextBox 4">
            <a:extLst>
              <a:ext uri="{FF2B5EF4-FFF2-40B4-BE49-F238E27FC236}">
                <a16:creationId xmlns:a16="http://schemas.microsoft.com/office/drawing/2014/main" id="{964B3C1B-17CB-4F1E-963C-C4FE96B855EF}"/>
              </a:ext>
            </a:extLst>
          </p:cNvPr>
          <p:cNvSpPr txBox="1"/>
          <p:nvPr/>
        </p:nvSpPr>
        <p:spPr>
          <a:xfrm>
            <a:off x="11106150" y="5838825"/>
            <a:ext cx="485775" cy="369332"/>
          </a:xfrm>
          <a:prstGeom prst="rect">
            <a:avLst/>
          </a:prstGeom>
          <a:noFill/>
        </p:spPr>
        <p:txBody>
          <a:bodyPr wrap="square" rtlCol="0">
            <a:spAutoFit/>
          </a:bodyPr>
          <a:lstStyle/>
          <a:p>
            <a:r>
              <a:rPr lang="en-US" dirty="0"/>
              <a:t>(4)</a:t>
            </a:r>
          </a:p>
        </p:txBody>
      </p:sp>
      <p:sp>
        <p:nvSpPr>
          <p:cNvPr id="6" name="TextBox 5">
            <a:extLst>
              <a:ext uri="{FF2B5EF4-FFF2-40B4-BE49-F238E27FC236}">
                <a16:creationId xmlns:a16="http://schemas.microsoft.com/office/drawing/2014/main" id="{A888055C-D4FA-4202-8AC8-8531380006B3}"/>
              </a:ext>
            </a:extLst>
          </p:cNvPr>
          <p:cNvSpPr txBox="1"/>
          <p:nvPr/>
        </p:nvSpPr>
        <p:spPr>
          <a:xfrm>
            <a:off x="750273" y="5555543"/>
            <a:ext cx="10841651" cy="584775"/>
          </a:xfrm>
          <a:prstGeom prst="rect">
            <a:avLst/>
          </a:prstGeom>
          <a:noFill/>
        </p:spPr>
        <p:txBody>
          <a:bodyPr wrap="square" rtlCol="0">
            <a:spAutoFit/>
          </a:bodyPr>
          <a:lstStyle/>
          <a:p>
            <a:r>
              <a:rPr lang="en-US" sz="1600" dirty="0"/>
              <a:t>Lori </a:t>
            </a:r>
            <a:r>
              <a:rPr lang="en-US" sz="1600" dirty="0" err="1"/>
              <a:t>Altshuler</a:t>
            </a:r>
            <a:r>
              <a:rPr lang="en-US" sz="1600" dirty="0"/>
              <a:t>, director of the UCLA Mood Disorders Research Program, found that the amygdala seems to be significantly enlarged in patients with bipolar illness, along with enlarged ventricles. (Image © UCLA.)  Left normal brain, right enlarged ventricles </a:t>
            </a:r>
          </a:p>
        </p:txBody>
      </p:sp>
    </p:spTree>
    <p:extLst>
      <p:ext uri="{BB962C8B-B14F-4D97-AF65-F5344CB8AC3E}">
        <p14:creationId xmlns:p14="http://schemas.microsoft.com/office/powerpoint/2010/main" val="300712043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C25C0-BED1-4A45-8C7A-DC2716080BCF}"/>
              </a:ext>
            </a:extLst>
          </p:cNvPr>
          <p:cNvSpPr>
            <a:spLocks noGrp="1"/>
          </p:cNvSpPr>
          <p:nvPr>
            <p:ph type="title"/>
          </p:nvPr>
        </p:nvSpPr>
        <p:spPr/>
        <p:txBody>
          <a:bodyPr/>
          <a:lstStyle/>
          <a:p>
            <a:r>
              <a:rPr lang="en-US" dirty="0"/>
              <a:t>Measuring Treatment Outcomes </a:t>
            </a:r>
          </a:p>
        </p:txBody>
      </p:sp>
      <p:sp>
        <p:nvSpPr>
          <p:cNvPr id="3" name="Content Placeholder 2">
            <a:extLst>
              <a:ext uri="{FF2B5EF4-FFF2-40B4-BE49-F238E27FC236}">
                <a16:creationId xmlns:a16="http://schemas.microsoft.com/office/drawing/2014/main" id="{7669DB03-E1BD-4A76-8B9D-92661A2EAF2A}"/>
              </a:ext>
            </a:extLst>
          </p:cNvPr>
          <p:cNvSpPr>
            <a:spLocks noGrp="1"/>
          </p:cNvSpPr>
          <p:nvPr>
            <p:ph idx="1"/>
          </p:nvPr>
        </p:nvSpPr>
        <p:spPr/>
        <p:txBody>
          <a:bodyPr>
            <a:normAutofit fontScale="92500" lnSpcReduction="20000"/>
          </a:bodyPr>
          <a:lstStyle/>
          <a:p>
            <a:r>
              <a:rPr lang="en-US" dirty="0"/>
              <a:t>Treatment effectiveness should be measured on the individual patients prognosis and performance of goals. </a:t>
            </a:r>
          </a:p>
          <a:p>
            <a:r>
              <a:rPr lang="en-US" dirty="0"/>
              <a:t>Keep in mind the evolution of the patients diagnosis </a:t>
            </a:r>
          </a:p>
          <a:p>
            <a:r>
              <a:rPr lang="en-US" dirty="0"/>
              <a:t>Perform regular Mental Status Examinations </a:t>
            </a:r>
          </a:p>
          <a:p>
            <a:pPr marL="0" indent="0" algn="ctr">
              <a:buNone/>
            </a:pPr>
            <a:r>
              <a:rPr lang="en-US" sz="2000" i="1" dirty="0"/>
              <a:t>“According to the researchers, these results indicate that in spite of modern, evidence-based treatment [designed to create remission as a final outcome], bipolar disorder remains a highly recurrent, predominantly depressive illness.” –NIMH</a:t>
            </a:r>
          </a:p>
          <a:p>
            <a:pPr marL="0" indent="0" algn="ctr">
              <a:buNone/>
            </a:pPr>
            <a:r>
              <a:rPr lang="en-US" b="1" dirty="0"/>
              <a:t>This isn’t about “curing” it’s about harm reduction and improvement of quality of life. </a:t>
            </a:r>
          </a:p>
          <a:p>
            <a:pPr marL="0" indent="0" algn="ctr">
              <a:buNone/>
            </a:pPr>
            <a:endParaRPr lang="en-US" i="1" dirty="0"/>
          </a:p>
        </p:txBody>
      </p:sp>
    </p:spTree>
    <p:extLst>
      <p:ext uri="{BB962C8B-B14F-4D97-AF65-F5344CB8AC3E}">
        <p14:creationId xmlns:p14="http://schemas.microsoft.com/office/powerpoint/2010/main" val="2261326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75BC1-8ECB-4E97-BDAF-634CC39E8DC0}"/>
              </a:ext>
            </a:extLst>
          </p:cNvPr>
          <p:cNvSpPr>
            <a:spLocks noGrp="1"/>
          </p:cNvSpPr>
          <p:nvPr>
            <p:ph type="title"/>
          </p:nvPr>
        </p:nvSpPr>
        <p:spPr/>
        <p:txBody>
          <a:bodyPr/>
          <a:lstStyle/>
          <a:p>
            <a:r>
              <a:rPr lang="en-US" dirty="0"/>
              <a:t>Vignette A</a:t>
            </a:r>
          </a:p>
        </p:txBody>
      </p:sp>
      <p:sp>
        <p:nvSpPr>
          <p:cNvPr id="3" name="Content Placeholder 2">
            <a:extLst>
              <a:ext uri="{FF2B5EF4-FFF2-40B4-BE49-F238E27FC236}">
                <a16:creationId xmlns:a16="http://schemas.microsoft.com/office/drawing/2014/main" id="{B7EFCE62-5540-4B85-B2F5-A9CA13E52C50}"/>
              </a:ext>
            </a:extLst>
          </p:cNvPr>
          <p:cNvSpPr>
            <a:spLocks noGrp="1"/>
          </p:cNvSpPr>
          <p:nvPr>
            <p:ph idx="1"/>
          </p:nvPr>
        </p:nvSpPr>
        <p:spPr/>
        <p:txBody>
          <a:bodyPr/>
          <a:lstStyle/>
          <a:p>
            <a:pPr marL="0" indent="0">
              <a:buNone/>
            </a:pPr>
            <a:r>
              <a:rPr lang="en-US" dirty="0"/>
              <a:t>A 35 year old male is brought in by his wife because he has been taking out various loans to start a few small businesses. Over the past two weeks, he comes home at 3am from work and leaves at 6am and often compared his business ventures to those of Bill Gates. On exam he is easily distracted, speaks quickly and says he has to get home as he is close to discovering "the most important invention of the 21st century." In the past he has had a few episodes in which he felt hopeless and tried to commit suicide</a:t>
            </a:r>
          </a:p>
        </p:txBody>
      </p:sp>
    </p:spTree>
    <p:extLst>
      <p:ext uri="{BB962C8B-B14F-4D97-AF65-F5344CB8AC3E}">
        <p14:creationId xmlns:p14="http://schemas.microsoft.com/office/powerpoint/2010/main" val="10672106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76BCE-74AE-4E29-944A-368F462C2EF9}"/>
              </a:ext>
            </a:extLst>
          </p:cNvPr>
          <p:cNvSpPr>
            <a:spLocks noGrp="1"/>
          </p:cNvSpPr>
          <p:nvPr>
            <p:ph type="title"/>
          </p:nvPr>
        </p:nvSpPr>
        <p:spPr/>
        <p:txBody>
          <a:bodyPr/>
          <a:lstStyle/>
          <a:p>
            <a:r>
              <a:rPr lang="en-US" dirty="0"/>
              <a:t>Answer to A </a:t>
            </a:r>
          </a:p>
        </p:txBody>
      </p:sp>
      <p:sp>
        <p:nvSpPr>
          <p:cNvPr id="3" name="Content Placeholder 2">
            <a:extLst>
              <a:ext uri="{FF2B5EF4-FFF2-40B4-BE49-F238E27FC236}">
                <a16:creationId xmlns:a16="http://schemas.microsoft.com/office/drawing/2014/main" id="{0B0A2545-82DE-4AC7-8C97-8A86E2DB7B1C}"/>
              </a:ext>
            </a:extLst>
          </p:cNvPr>
          <p:cNvSpPr>
            <a:spLocks noGrp="1"/>
          </p:cNvSpPr>
          <p:nvPr>
            <p:ph idx="1"/>
          </p:nvPr>
        </p:nvSpPr>
        <p:spPr/>
        <p:txBody>
          <a:bodyPr/>
          <a:lstStyle/>
          <a:p>
            <a:r>
              <a:rPr lang="en-US" dirty="0"/>
              <a:t>BIPOLAR DISORDER I: Note difference between bipolar I and bipolar II--&gt; if there is a history of true mania, then it is bipolar I (BPII has only hypomania); </a:t>
            </a:r>
          </a:p>
          <a:p>
            <a:r>
              <a:rPr lang="en-US" dirty="0"/>
              <a:t>What might be some helpful interventions fort </a:t>
            </a:r>
            <a:r>
              <a:rPr lang="en-US"/>
              <a:t>this patient</a:t>
            </a:r>
            <a:r>
              <a:rPr lang="en-US" dirty="0"/>
              <a:t>? </a:t>
            </a:r>
          </a:p>
        </p:txBody>
      </p:sp>
    </p:spTree>
    <p:extLst>
      <p:ext uri="{BB962C8B-B14F-4D97-AF65-F5344CB8AC3E}">
        <p14:creationId xmlns:p14="http://schemas.microsoft.com/office/powerpoint/2010/main" val="14738915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41CE7-2167-4D8F-86F7-175EFE4033EC}"/>
              </a:ext>
            </a:extLst>
          </p:cNvPr>
          <p:cNvSpPr>
            <a:spLocks noGrp="1"/>
          </p:cNvSpPr>
          <p:nvPr>
            <p:ph type="title"/>
          </p:nvPr>
        </p:nvSpPr>
        <p:spPr/>
        <p:txBody>
          <a:bodyPr/>
          <a:lstStyle/>
          <a:p>
            <a:r>
              <a:rPr lang="en-US" dirty="0"/>
              <a:t>Vignette B </a:t>
            </a:r>
          </a:p>
        </p:txBody>
      </p:sp>
      <p:sp>
        <p:nvSpPr>
          <p:cNvPr id="3" name="Content Placeholder 2">
            <a:extLst>
              <a:ext uri="{FF2B5EF4-FFF2-40B4-BE49-F238E27FC236}">
                <a16:creationId xmlns:a16="http://schemas.microsoft.com/office/drawing/2014/main" id="{578B43E9-B085-4A26-AA3B-9D3AC657D284}"/>
              </a:ext>
            </a:extLst>
          </p:cNvPr>
          <p:cNvSpPr>
            <a:spLocks noGrp="1"/>
          </p:cNvSpPr>
          <p:nvPr>
            <p:ph idx="1"/>
          </p:nvPr>
        </p:nvSpPr>
        <p:spPr/>
        <p:txBody>
          <a:bodyPr/>
          <a:lstStyle/>
          <a:p>
            <a:pPr marL="0" indent="0">
              <a:buNone/>
            </a:pPr>
            <a:r>
              <a:rPr lang="en-US" dirty="0"/>
              <a:t>A 28 year old graduate student states that he has his "ups and downs." Further questioning reveals that at times over the past 2 years he has had episodes of extreme happiness in which he would party every day and felt as if he was "full of energy." He also describes being "down in the dumps" at times for no apparent reason. He has never been hospitalized for psychiatric reasons, nor has he had suicidal thoughts or attempted to commit suicide</a:t>
            </a:r>
          </a:p>
        </p:txBody>
      </p:sp>
    </p:spTree>
    <p:extLst>
      <p:ext uri="{BB962C8B-B14F-4D97-AF65-F5344CB8AC3E}">
        <p14:creationId xmlns:p14="http://schemas.microsoft.com/office/powerpoint/2010/main" val="37470172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A99546-A2FD-4366-8A0A-913196878D4B}"/>
              </a:ext>
            </a:extLst>
          </p:cNvPr>
          <p:cNvSpPr>
            <a:spLocks noGrp="1"/>
          </p:cNvSpPr>
          <p:nvPr>
            <p:ph type="title"/>
          </p:nvPr>
        </p:nvSpPr>
        <p:spPr/>
        <p:txBody>
          <a:bodyPr/>
          <a:lstStyle/>
          <a:p>
            <a:r>
              <a:rPr lang="en-US" dirty="0"/>
              <a:t>Vignette C </a:t>
            </a:r>
          </a:p>
        </p:txBody>
      </p:sp>
      <p:sp>
        <p:nvSpPr>
          <p:cNvPr id="3" name="Content Placeholder 2">
            <a:extLst>
              <a:ext uri="{FF2B5EF4-FFF2-40B4-BE49-F238E27FC236}">
                <a16:creationId xmlns:a16="http://schemas.microsoft.com/office/drawing/2014/main" id="{37920A85-315A-40EF-BB6E-D813D8A26FCE}"/>
              </a:ext>
            </a:extLst>
          </p:cNvPr>
          <p:cNvSpPr>
            <a:spLocks noGrp="1"/>
          </p:cNvSpPr>
          <p:nvPr>
            <p:ph idx="1"/>
          </p:nvPr>
        </p:nvSpPr>
        <p:spPr/>
        <p:txBody>
          <a:bodyPr>
            <a:normAutofit fontScale="92500" lnSpcReduction="20000"/>
          </a:bodyPr>
          <a:lstStyle/>
          <a:p>
            <a:pPr marL="0" indent="0">
              <a:buNone/>
            </a:pPr>
            <a:r>
              <a:rPr lang="en-US" dirty="0"/>
              <a:t>A 28-year-old single female who works as a manager for a city government has struggled with an unstable self-image, chronic feelings of emptiness, and difficulties maintaining close romantic relationships for all of her adult life. However, she has a few close female friends and is considered a good worker. Extremely self-critical, she attempts to boost her self-esteem by seeking the approval of others. She has been told that she is "needy and often seems desperate," which leads to some difficulties in maintaining romantic and other close relationships, although she often does not understand what she does that makes this impression. She experiences fluctuating strong emotions, such as panic, fear, depression, and anger in response to interpersonal disappointments. She has made several suicidal gestures by cutting herself in the past couple of years when stressed by the ending of a relationship.</a:t>
            </a:r>
          </a:p>
        </p:txBody>
      </p:sp>
    </p:spTree>
    <p:extLst>
      <p:ext uri="{BB962C8B-B14F-4D97-AF65-F5344CB8AC3E}">
        <p14:creationId xmlns:p14="http://schemas.microsoft.com/office/powerpoint/2010/main" val="39779376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19690-FCF7-4C42-9ACF-4D5F177E5E50}"/>
              </a:ext>
            </a:extLst>
          </p:cNvPr>
          <p:cNvSpPr>
            <a:spLocks noGrp="1"/>
          </p:cNvSpPr>
          <p:nvPr>
            <p:ph type="title"/>
          </p:nvPr>
        </p:nvSpPr>
        <p:spPr/>
        <p:txBody>
          <a:bodyPr/>
          <a:lstStyle/>
          <a:p>
            <a:r>
              <a:rPr lang="en-US" dirty="0"/>
              <a:t>References </a:t>
            </a:r>
          </a:p>
        </p:txBody>
      </p:sp>
      <p:sp>
        <p:nvSpPr>
          <p:cNvPr id="3" name="Content Placeholder 2">
            <a:extLst>
              <a:ext uri="{FF2B5EF4-FFF2-40B4-BE49-F238E27FC236}">
                <a16:creationId xmlns:a16="http://schemas.microsoft.com/office/drawing/2014/main" id="{5250C9A5-4BBF-49D2-B09F-35A07F1AB1C2}"/>
              </a:ext>
            </a:extLst>
          </p:cNvPr>
          <p:cNvSpPr>
            <a:spLocks noGrp="1"/>
          </p:cNvSpPr>
          <p:nvPr>
            <p:ph idx="1"/>
          </p:nvPr>
        </p:nvSpPr>
        <p:spPr/>
        <p:txBody>
          <a:bodyPr>
            <a:normAutofit/>
          </a:bodyPr>
          <a:lstStyle/>
          <a:p>
            <a:pPr marL="457200" indent="-457200">
              <a:buFont typeface="+mj-lt"/>
              <a:buAutoNum type="arabicPeriod"/>
            </a:pPr>
            <a:r>
              <a:rPr lang="en-US" sz="1200" dirty="0" err="1"/>
              <a:t>Krans</a:t>
            </a:r>
            <a:r>
              <a:rPr lang="en-US" sz="1200" dirty="0"/>
              <a:t>, B. &amp; Cherney, K. (2018). The history of bipolar disorder. Retrieved from </a:t>
            </a:r>
            <a:r>
              <a:rPr lang="en-US" sz="1200" dirty="0">
                <a:hlinkClick r:id="rId2"/>
              </a:rPr>
              <a:t>https://www.healthline.com/health/bipolar-disorder/history-bipolar</a:t>
            </a:r>
            <a:endParaRPr lang="en-US" sz="1200" dirty="0"/>
          </a:p>
          <a:p>
            <a:pPr marL="457200" indent="-457200">
              <a:buFont typeface="+mj-lt"/>
              <a:buAutoNum type="arabicPeriod"/>
            </a:pPr>
            <a:r>
              <a:rPr lang="en-US" sz="1200" dirty="0"/>
              <a:t>American Psychiatric Association. (2013). Diagnostic and statistical manual of mental disorders (5th ed.). Arlington, VA: American Psychiatric Association.</a:t>
            </a:r>
          </a:p>
          <a:p>
            <a:pPr marL="457200" indent="-457200">
              <a:buFont typeface="+mj-lt"/>
              <a:buAutoNum type="arabicPeriod"/>
            </a:pPr>
            <a:r>
              <a:rPr lang="en-US" sz="1200" dirty="0"/>
              <a:t>Sheehan, J. (n.d.) </a:t>
            </a:r>
            <a:r>
              <a:rPr lang="en-US" sz="1200" dirty="0">
                <a:hlinkClick r:id="rId3"/>
              </a:rPr>
              <a:t>https://www.everydayhealth.com/bipolar-disorder/bipolar-disorder-and-gender-differences.aspx</a:t>
            </a:r>
            <a:endParaRPr lang="en-US" sz="1200" dirty="0"/>
          </a:p>
          <a:p>
            <a:pPr marL="457200" indent="-457200">
              <a:buFont typeface="+mj-lt"/>
              <a:buAutoNum type="arabicPeriod"/>
            </a:pPr>
            <a:r>
              <a:rPr lang="en-US" sz="1200" dirty="0">
                <a:hlinkClick r:id="rId4"/>
              </a:rPr>
              <a:t>https://www.bipolar-lives.com/bipolar-brain-imaging.html</a:t>
            </a:r>
            <a:endParaRPr lang="en-US" sz="1200" dirty="0"/>
          </a:p>
          <a:p>
            <a:pPr marL="457200" indent="-457200">
              <a:buFont typeface="+mj-lt"/>
              <a:buAutoNum type="arabicPeriod"/>
            </a:pPr>
            <a:r>
              <a:rPr lang="en-US" sz="1200" dirty="0"/>
              <a:t>“The Clinical Management of Bipolar Disorder: A Review of Evidence-Based Guidelines” Kevin R Connolly, MD and Michael E </a:t>
            </a:r>
            <a:r>
              <a:rPr lang="en-US" sz="1200" dirty="0" err="1"/>
              <a:t>Thase</a:t>
            </a:r>
            <a:r>
              <a:rPr lang="en-US" sz="1200" dirty="0"/>
              <a:t>, MD</a:t>
            </a:r>
          </a:p>
          <a:p>
            <a:pPr marL="457200" indent="-457200">
              <a:buFont typeface="+mj-lt"/>
              <a:buAutoNum type="arabicPeriod"/>
            </a:pPr>
            <a:r>
              <a:rPr lang="en-US" sz="1200" dirty="0">
                <a:hlinkClick r:id="rId5"/>
              </a:rPr>
              <a:t>https://www.psychologytoday.com/us/therapy-types/dialectical-behavior-therapy</a:t>
            </a:r>
            <a:endParaRPr lang="en-US" sz="1200" dirty="0"/>
          </a:p>
          <a:p>
            <a:pPr marL="457200" indent="-457200">
              <a:buFont typeface="+mj-lt"/>
              <a:buAutoNum type="arabicPeriod"/>
            </a:pPr>
            <a:r>
              <a:rPr lang="en-US" sz="1200" dirty="0"/>
              <a:t>ICD10Data.com</a:t>
            </a:r>
          </a:p>
          <a:p>
            <a:pPr marL="457200" indent="-457200">
              <a:buFont typeface="+mj-lt"/>
              <a:buAutoNum type="arabicPeriod"/>
            </a:pPr>
            <a:r>
              <a:rPr lang="en-US" sz="1200" dirty="0"/>
              <a:t>Hayes, S. C. &amp; Lillis, J. (2012). Acceptance and commitment therapy. Washington, DC: American Psychological Association. </a:t>
            </a:r>
          </a:p>
          <a:p>
            <a:pPr marL="0" indent="0">
              <a:buNone/>
            </a:pPr>
            <a:endParaRPr lang="en-US" dirty="0"/>
          </a:p>
        </p:txBody>
      </p:sp>
    </p:spTree>
    <p:extLst>
      <p:ext uri="{BB962C8B-B14F-4D97-AF65-F5344CB8AC3E}">
        <p14:creationId xmlns:p14="http://schemas.microsoft.com/office/powerpoint/2010/main" val="31775721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236F9-B09E-4F76-9844-198B3D8E6DD3}"/>
              </a:ext>
            </a:extLst>
          </p:cNvPr>
          <p:cNvSpPr>
            <a:spLocks noGrp="1"/>
          </p:cNvSpPr>
          <p:nvPr>
            <p:ph type="title"/>
          </p:nvPr>
        </p:nvSpPr>
        <p:spPr/>
        <p:txBody>
          <a:bodyPr/>
          <a:lstStyle/>
          <a:p>
            <a:endParaRPr lang="en-US" dirty="0"/>
          </a:p>
        </p:txBody>
      </p:sp>
      <p:pic>
        <p:nvPicPr>
          <p:cNvPr id="4" name="Online Media 3">
            <a:hlinkClick r:id="" action="ppaction://media"/>
            <a:extLst>
              <a:ext uri="{FF2B5EF4-FFF2-40B4-BE49-F238E27FC236}">
                <a16:creationId xmlns:a16="http://schemas.microsoft.com/office/drawing/2014/main" id="{CEC14A63-F403-4D0B-98D4-009DD41BC017}"/>
              </a:ext>
            </a:extLst>
          </p:cNvPr>
          <p:cNvPicPr>
            <a:picLocks noGrp="1" noRot="1" noChangeAspect="1"/>
          </p:cNvPicPr>
          <p:nvPr>
            <p:ph idx="1"/>
            <a:videoFile r:link="rId1"/>
          </p:nvPr>
        </p:nvPicPr>
        <p:blipFill>
          <a:blip r:embed="rId3"/>
          <a:stretch>
            <a:fillRect/>
          </a:stretch>
        </p:blipFill>
        <p:spPr>
          <a:xfrm>
            <a:off x="0" y="0"/>
            <a:ext cx="12192000" cy="7460343"/>
          </a:xfrm>
          <a:prstGeom prst="rect">
            <a:avLst/>
          </a:prstGeom>
        </p:spPr>
      </p:pic>
    </p:spTree>
    <p:extLst>
      <p:ext uri="{BB962C8B-B14F-4D97-AF65-F5344CB8AC3E}">
        <p14:creationId xmlns:p14="http://schemas.microsoft.com/office/powerpoint/2010/main" val="904216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AEB7D-86DF-4972-ABF0-E5F215197CB3}"/>
              </a:ext>
            </a:extLst>
          </p:cNvPr>
          <p:cNvSpPr>
            <a:spLocks noGrp="1"/>
          </p:cNvSpPr>
          <p:nvPr>
            <p:ph type="title"/>
          </p:nvPr>
        </p:nvSpPr>
        <p:spPr/>
        <p:txBody>
          <a:bodyPr/>
          <a:lstStyle/>
          <a:p>
            <a:r>
              <a:rPr lang="en-US" dirty="0"/>
              <a:t>Bipolar and the Brain</a:t>
            </a:r>
          </a:p>
        </p:txBody>
      </p:sp>
      <p:sp>
        <p:nvSpPr>
          <p:cNvPr id="3" name="Content Placeholder 2">
            <a:extLst>
              <a:ext uri="{FF2B5EF4-FFF2-40B4-BE49-F238E27FC236}">
                <a16:creationId xmlns:a16="http://schemas.microsoft.com/office/drawing/2014/main" id="{E646DD6C-CC9B-4D58-BE70-08A7DD6DAB10}"/>
              </a:ext>
            </a:extLst>
          </p:cNvPr>
          <p:cNvSpPr>
            <a:spLocks noGrp="1"/>
          </p:cNvSpPr>
          <p:nvPr>
            <p:ph idx="1"/>
          </p:nvPr>
        </p:nvSpPr>
        <p:spPr>
          <a:xfrm>
            <a:off x="772732" y="2434107"/>
            <a:ext cx="10676586" cy="3799267"/>
          </a:xfrm>
        </p:spPr>
        <p:txBody>
          <a:bodyPr>
            <a:noAutofit/>
          </a:bodyPr>
          <a:lstStyle/>
          <a:p>
            <a:pPr marL="0" indent="0">
              <a:buNone/>
            </a:pPr>
            <a:r>
              <a:rPr lang="en-US" sz="1350" dirty="0"/>
              <a:t>British researchers confirmed this in 2007. They found people diagnosed with bipolar disorder suffer from an accelerated shrinking of their brain. Imaging studies carried out four years apart showed loss of brain tissue in the areas controlling memory, face recognition and coordination. Just four weeks of treatment with lithium increases gray matter volume in the human brain, according to a study by Wayne State University School of Medicine on the bipolar brain.</a:t>
            </a:r>
          </a:p>
          <a:p>
            <a:pPr marL="0" indent="0">
              <a:buNone/>
            </a:pPr>
            <a:r>
              <a:rPr lang="en-US" sz="1350" dirty="0"/>
              <a:t>Studies show that individuals diagnosed with Bipolar Disorder have different functioning in certain areas of the brain when compared to the population at large. In particular the limbic system shows consistent differences. It is the limbic system that controls emotion, motivation, memory and fear – the classic </a:t>
            </a:r>
            <a:r>
              <a:rPr lang="en-US" sz="1350" dirty="0" err="1"/>
              <a:t>maladaptions</a:t>
            </a:r>
            <a:r>
              <a:rPr lang="en-US" sz="1350" dirty="0"/>
              <a:t> of manic depressives. The limbic system includes:</a:t>
            </a:r>
          </a:p>
          <a:p>
            <a:r>
              <a:rPr lang="en-US" sz="1350" dirty="0"/>
              <a:t> the amygdala- (plays a key role in processing emotions, such as fear, pleasure, and anger. In addition to helping you feel particular emotions)researchers have directly stimulated the amygdalae of patients who were undergoing brain surgery, and asked them to report their impressions. The subjective experience that these patients reported most often was one of imminent danger and fear.</a:t>
            </a:r>
          </a:p>
          <a:p>
            <a:r>
              <a:rPr lang="en-US" sz="1350" dirty="0"/>
              <a:t> the hippocampus-The hippocampus helps humans process and retrieve two kinds of memory, declarative memories and spatial relationships.</a:t>
            </a:r>
          </a:p>
          <a:p>
            <a:r>
              <a:rPr lang="en-US" sz="1350" dirty="0"/>
              <a:t> the cingulate gyrus- coordinates sensory input with emotions,  coordinates emotional responses to pain, regulates aggressive behavior, communication, maternal bonding, language expression, decision making</a:t>
            </a:r>
          </a:p>
          <a:p>
            <a:pPr marL="0" indent="0">
              <a:buNone/>
            </a:pPr>
            <a:r>
              <a:rPr lang="en-US" sz="1350" dirty="0"/>
              <a:t>It may be that a major contributor to the disease is a failure in the way these areas of the brain communicate. In fact, over 25 studies show neurological abnormalities! These abnormalities often include things like loss of volume or loss of plasticity in the major pathways.</a:t>
            </a:r>
          </a:p>
        </p:txBody>
      </p:sp>
    </p:spTree>
    <p:extLst>
      <p:ext uri="{BB962C8B-B14F-4D97-AF65-F5344CB8AC3E}">
        <p14:creationId xmlns:p14="http://schemas.microsoft.com/office/powerpoint/2010/main" val="3732917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F975B-CFEE-41D4-A1C3-4DD3902A3D9A}"/>
              </a:ext>
            </a:extLst>
          </p:cNvPr>
          <p:cNvSpPr>
            <a:spLocks noGrp="1"/>
          </p:cNvSpPr>
          <p:nvPr>
            <p:ph type="title"/>
          </p:nvPr>
        </p:nvSpPr>
        <p:spPr/>
        <p:txBody>
          <a:bodyPr>
            <a:normAutofit/>
          </a:bodyPr>
          <a:lstStyle/>
          <a:p>
            <a:r>
              <a:rPr lang="en-US" dirty="0"/>
              <a:t>Symptoms: Manic Episode </a:t>
            </a:r>
          </a:p>
        </p:txBody>
      </p:sp>
      <p:sp>
        <p:nvSpPr>
          <p:cNvPr id="5" name="Content Placeholder 4">
            <a:extLst>
              <a:ext uri="{FF2B5EF4-FFF2-40B4-BE49-F238E27FC236}">
                <a16:creationId xmlns:a16="http://schemas.microsoft.com/office/drawing/2014/main" id="{E96D8365-CAE7-4F5E-8BD7-3E2572337AD7}"/>
              </a:ext>
            </a:extLst>
          </p:cNvPr>
          <p:cNvSpPr>
            <a:spLocks noGrp="1"/>
          </p:cNvSpPr>
          <p:nvPr>
            <p:ph idx="1"/>
          </p:nvPr>
        </p:nvSpPr>
        <p:spPr>
          <a:xfrm>
            <a:off x="1024128" y="3775166"/>
            <a:ext cx="9720073" cy="2534194"/>
          </a:xfrm>
        </p:spPr>
        <p:txBody>
          <a:bodyPr/>
          <a:lstStyle/>
          <a:p>
            <a:pPr marL="0" indent="0">
              <a:buNone/>
            </a:pPr>
            <a:r>
              <a:rPr lang="en-US" dirty="0"/>
              <a:t>A distinct period of abnormally and persistently </a:t>
            </a:r>
            <a:r>
              <a:rPr lang="en-US" dirty="0">
                <a:hlinkClick r:id="rId3" action="ppaction://hlinksldjump"/>
              </a:rPr>
              <a:t>elevated</a:t>
            </a:r>
            <a:r>
              <a:rPr lang="en-US" dirty="0"/>
              <a:t>, </a:t>
            </a:r>
            <a:r>
              <a:rPr lang="en-US" dirty="0">
                <a:hlinkClick r:id="rId4" action="ppaction://hlinksldjump"/>
              </a:rPr>
              <a:t>expansive</a:t>
            </a:r>
            <a:r>
              <a:rPr lang="en-US" dirty="0"/>
              <a:t>, or irritable mood and abnormally and persistent increased </a:t>
            </a:r>
            <a:r>
              <a:rPr lang="en-US" dirty="0">
                <a:hlinkClick r:id="rId5" action="ppaction://hlinksldjump"/>
              </a:rPr>
              <a:t>goal-directed</a:t>
            </a:r>
            <a:r>
              <a:rPr lang="en-US" dirty="0"/>
              <a:t> activity or energy lasting at least 1 week and present most of the day nearly every day (or any duration if hospitalization is necessary). </a:t>
            </a:r>
          </a:p>
        </p:txBody>
      </p:sp>
      <p:sp>
        <p:nvSpPr>
          <p:cNvPr id="4" name="Text Placeholder 3">
            <a:extLst>
              <a:ext uri="{FF2B5EF4-FFF2-40B4-BE49-F238E27FC236}">
                <a16:creationId xmlns:a16="http://schemas.microsoft.com/office/drawing/2014/main" id="{93BDB45E-C585-43AB-BFD0-0EDF4BEA4A04}"/>
              </a:ext>
            </a:extLst>
          </p:cNvPr>
          <p:cNvSpPr>
            <a:spLocks noGrp="1"/>
          </p:cNvSpPr>
          <p:nvPr>
            <p:ph type="body" idx="4294967295"/>
          </p:nvPr>
        </p:nvSpPr>
        <p:spPr>
          <a:xfrm>
            <a:off x="3718718" y="2671671"/>
            <a:ext cx="4754563" cy="822325"/>
          </a:xfrm>
        </p:spPr>
        <p:txBody>
          <a:bodyPr/>
          <a:lstStyle/>
          <a:p>
            <a:pPr marL="0" indent="0" algn="ctr">
              <a:buNone/>
            </a:pPr>
            <a:r>
              <a:rPr lang="en-US" dirty="0"/>
              <a:t>Criteria A</a:t>
            </a:r>
          </a:p>
        </p:txBody>
      </p:sp>
      <p:sp>
        <p:nvSpPr>
          <p:cNvPr id="8" name="TextBox 7">
            <a:extLst>
              <a:ext uri="{FF2B5EF4-FFF2-40B4-BE49-F238E27FC236}">
                <a16:creationId xmlns:a16="http://schemas.microsoft.com/office/drawing/2014/main" id="{42CA2160-2908-4488-BF30-E1E6A115186E}"/>
              </a:ext>
            </a:extLst>
          </p:cNvPr>
          <p:cNvSpPr txBox="1"/>
          <p:nvPr/>
        </p:nvSpPr>
        <p:spPr>
          <a:xfrm>
            <a:off x="11106150" y="5838825"/>
            <a:ext cx="48577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239315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A6091-E0A2-4602-B011-23A5A5A88867}"/>
              </a:ext>
            </a:extLst>
          </p:cNvPr>
          <p:cNvSpPr>
            <a:spLocks noGrp="1"/>
          </p:cNvSpPr>
          <p:nvPr>
            <p:ph type="ctrTitle"/>
          </p:nvPr>
        </p:nvSpPr>
        <p:spPr/>
        <p:txBody>
          <a:bodyPr/>
          <a:lstStyle/>
          <a:p>
            <a:r>
              <a:rPr lang="en-US" dirty="0"/>
              <a:t>Goal-directed Behavior</a:t>
            </a:r>
          </a:p>
        </p:txBody>
      </p:sp>
      <p:sp>
        <p:nvSpPr>
          <p:cNvPr id="3" name="Subtitle 2">
            <a:extLst>
              <a:ext uri="{FF2B5EF4-FFF2-40B4-BE49-F238E27FC236}">
                <a16:creationId xmlns:a16="http://schemas.microsoft.com/office/drawing/2014/main" id="{CA473E62-151D-4559-8249-25FC0A1D257F}"/>
              </a:ext>
            </a:extLst>
          </p:cNvPr>
          <p:cNvSpPr>
            <a:spLocks noGrp="1"/>
          </p:cNvSpPr>
          <p:nvPr>
            <p:ph type="subTitle" idx="1"/>
          </p:nvPr>
        </p:nvSpPr>
        <p:spPr/>
        <p:txBody>
          <a:bodyPr/>
          <a:lstStyle/>
          <a:p>
            <a:r>
              <a:rPr lang="en-US" dirty="0"/>
              <a:t>Behavior aimed toward the completion of a specific task or goal </a:t>
            </a:r>
          </a:p>
          <a:p>
            <a:endParaRPr lang="en-US" dirty="0"/>
          </a:p>
        </p:txBody>
      </p:sp>
    </p:spTree>
    <p:extLst>
      <p:ext uri="{BB962C8B-B14F-4D97-AF65-F5344CB8AC3E}">
        <p14:creationId xmlns:p14="http://schemas.microsoft.com/office/powerpoint/2010/main" val="1560080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FA597-7837-4C5F-9EBD-018578CCE048}"/>
              </a:ext>
            </a:extLst>
          </p:cNvPr>
          <p:cNvSpPr>
            <a:spLocks noGrp="1"/>
          </p:cNvSpPr>
          <p:nvPr>
            <p:ph type="ctrTitle"/>
          </p:nvPr>
        </p:nvSpPr>
        <p:spPr/>
        <p:txBody>
          <a:bodyPr/>
          <a:lstStyle/>
          <a:p>
            <a:r>
              <a:rPr lang="en-US" dirty="0"/>
              <a:t>Expansive Mood </a:t>
            </a:r>
          </a:p>
        </p:txBody>
      </p:sp>
      <p:sp>
        <p:nvSpPr>
          <p:cNvPr id="3" name="Subtitle 2">
            <a:extLst>
              <a:ext uri="{FF2B5EF4-FFF2-40B4-BE49-F238E27FC236}">
                <a16:creationId xmlns:a16="http://schemas.microsoft.com/office/drawing/2014/main" id="{6F452CB5-E251-430F-AFC9-D3C2EFEC8767}"/>
              </a:ext>
            </a:extLst>
          </p:cNvPr>
          <p:cNvSpPr>
            <a:spLocks noGrp="1"/>
          </p:cNvSpPr>
          <p:nvPr>
            <p:ph type="subTitle" idx="1"/>
          </p:nvPr>
        </p:nvSpPr>
        <p:spPr/>
        <p:txBody>
          <a:bodyPr/>
          <a:lstStyle/>
          <a:p>
            <a:r>
              <a:rPr lang="en-US" dirty="0"/>
              <a:t>An extreme expression of emotion characterized by inflated self importance and exaggerated behaviors. </a:t>
            </a:r>
          </a:p>
          <a:p>
            <a:endParaRPr lang="en-US" dirty="0"/>
          </a:p>
        </p:txBody>
      </p:sp>
    </p:spTree>
    <p:extLst>
      <p:ext uri="{BB962C8B-B14F-4D97-AF65-F5344CB8AC3E}">
        <p14:creationId xmlns:p14="http://schemas.microsoft.com/office/powerpoint/2010/main" val="328944594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36201</TotalTime>
  <Words>3566</Words>
  <Application>Microsoft Office PowerPoint</Application>
  <PresentationFormat>Widescreen</PresentationFormat>
  <Paragraphs>305</Paragraphs>
  <Slides>56</Slides>
  <Notes>23</Notes>
  <HiddenSlides>8</HiddenSlides>
  <MMClips>6</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Arial Black</vt:lpstr>
      <vt:lpstr>Arial Narrow</vt:lpstr>
      <vt:lpstr>Calibri</vt:lpstr>
      <vt:lpstr>Garamond</vt:lpstr>
      <vt:lpstr>Times</vt:lpstr>
      <vt:lpstr>Organic</vt:lpstr>
      <vt:lpstr>Diagnosing and Treating Bipolar Disorder</vt:lpstr>
      <vt:lpstr>Agenda</vt:lpstr>
      <vt:lpstr>Brief history</vt:lpstr>
      <vt:lpstr>PowerPoint Presentation</vt:lpstr>
      <vt:lpstr>Bipolar and the brain</vt:lpstr>
      <vt:lpstr>Bipolar and the Brain</vt:lpstr>
      <vt:lpstr>Symptoms: Manic Episode </vt:lpstr>
      <vt:lpstr>Goal-directed Behavior</vt:lpstr>
      <vt:lpstr>Expansive Mood </vt:lpstr>
      <vt:lpstr>Elevated Mood </vt:lpstr>
      <vt:lpstr>Symptoms: Manic Episode </vt:lpstr>
      <vt:lpstr>Flight of ideas</vt:lpstr>
      <vt:lpstr>Grandiosity </vt:lpstr>
      <vt:lpstr>Symptoms: Manic Episode </vt:lpstr>
      <vt:lpstr>Symptoms: Manic Episode </vt:lpstr>
      <vt:lpstr>PowerPoint Presentation</vt:lpstr>
      <vt:lpstr>PowerPoint Presentation</vt:lpstr>
      <vt:lpstr>Symptoms: Hypomanic Episode </vt:lpstr>
      <vt:lpstr>Symptoms: Hypomanic Episode </vt:lpstr>
      <vt:lpstr>Symptoms: Hypomanic Episode  </vt:lpstr>
      <vt:lpstr>Symptoms: Hypomanic Episode  </vt:lpstr>
      <vt:lpstr>Symptoms: Hypomanic Episode </vt:lpstr>
      <vt:lpstr>Symptoms: Hypomanic Episode </vt:lpstr>
      <vt:lpstr>Symptoms: Major Depressive Episode</vt:lpstr>
      <vt:lpstr>Psychomotor agitation or retardation</vt:lpstr>
      <vt:lpstr>Hypersomnia</vt:lpstr>
      <vt:lpstr>Suicidal Ideation vs Thoughts of death </vt:lpstr>
      <vt:lpstr>Symptoms: Major Depressive Episode  </vt:lpstr>
      <vt:lpstr>Symptoms: Major Depressive Episode </vt:lpstr>
      <vt:lpstr>PowerPoint Presentation</vt:lpstr>
      <vt:lpstr>PowerPoint Presentation</vt:lpstr>
      <vt:lpstr>Bipolar I</vt:lpstr>
      <vt:lpstr>Bipolar II</vt:lpstr>
      <vt:lpstr>Cyclothymic </vt:lpstr>
      <vt:lpstr>PowerPoint Presentation</vt:lpstr>
      <vt:lpstr>Rapid Cycling </vt:lpstr>
      <vt:lpstr>Differential diagnoses</vt:lpstr>
      <vt:lpstr>Differential diagnosing: Borderline Personality Disorder </vt:lpstr>
      <vt:lpstr>Decision Tree</vt:lpstr>
      <vt:lpstr>Coding </vt:lpstr>
      <vt:lpstr>Treatment Planning: Initial session</vt:lpstr>
      <vt:lpstr>Treatment Planning: Goals </vt:lpstr>
      <vt:lpstr>Treatment Plan: Goals </vt:lpstr>
      <vt:lpstr>Treatment Plan: Goals and Objectives (Inpatient) </vt:lpstr>
      <vt:lpstr>Treatment Goals and Objectives (Outpatient)</vt:lpstr>
      <vt:lpstr>Medication</vt:lpstr>
      <vt:lpstr>Evidence Based Treatment </vt:lpstr>
      <vt:lpstr>Therapy: Acceptance and Commitment Therapy (ACT) and Bipolar Disorder </vt:lpstr>
      <vt:lpstr>Therapy: Dialectic Behavioral Therapy (DBT) and Bipolar Disorder </vt:lpstr>
      <vt:lpstr>Measuring Treatment Outcomes </vt:lpstr>
      <vt:lpstr>Vignette A</vt:lpstr>
      <vt:lpstr>Answer to A </vt:lpstr>
      <vt:lpstr>Vignette B </vt:lpstr>
      <vt:lpstr>Vignette C </vt:lpstr>
      <vt:lpstr>References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Bipolar disorder</dc:title>
  <dc:creator>Ibrahim Amaru</dc:creator>
  <cp:lastModifiedBy>Owner</cp:lastModifiedBy>
  <cp:revision>129</cp:revision>
  <dcterms:created xsi:type="dcterms:W3CDTF">2018-04-03T16:46:42Z</dcterms:created>
  <dcterms:modified xsi:type="dcterms:W3CDTF">2018-06-08T17:35:50Z</dcterms:modified>
</cp:coreProperties>
</file>